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444" r:id="rId3"/>
    <p:sldId id="837" r:id="rId4"/>
    <p:sldId id="871" r:id="rId5"/>
    <p:sldId id="883" r:id="rId6"/>
    <p:sldId id="876" r:id="rId7"/>
    <p:sldId id="884" r:id="rId8"/>
    <p:sldId id="877" r:id="rId9"/>
    <p:sldId id="887" r:id="rId10"/>
    <p:sldId id="872" r:id="rId11"/>
    <p:sldId id="838" r:id="rId12"/>
    <p:sldId id="873" r:id="rId13"/>
    <p:sldId id="886" r:id="rId14"/>
    <p:sldId id="885" r:id="rId15"/>
    <p:sldId id="261" r:id="rId16"/>
    <p:sldId id="879" r:id="rId17"/>
    <p:sldId id="881" r:id="rId18"/>
    <p:sldId id="882" r:id="rId19"/>
    <p:sldId id="878" r:id="rId20"/>
    <p:sldId id="880" r:id="rId21"/>
    <p:sldId id="260" r:id="rId22"/>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C3A44-F35C-4FA2-A6D0-F125970AB29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NI"/>
        </a:p>
      </dgm:t>
    </dgm:pt>
    <dgm:pt modelId="{1AE347C2-C538-4AD8-B1FA-31BFD342B063}">
      <dgm:prSet custT="1"/>
      <dgm:spPr>
        <a:solidFill>
          <a:schemeClr val="tx2">
            <a:alpha val="50000"/>
          </a:schemeClr>
        </a:solidFill>
      </dgm:spPr>
      <dgm:t>
        <a:bodyPr/>
        <a:lstStyle/>
        <a:p>
          <a:pPr rtl="0"/>
          <a:r>
            <a:rPr lang="es-NI" sz="2400" b="1" dirty="0">
              <a:latin typeface="Garamond" pitchFamily="18" charset="0"/>
            </a:rPr>
            <a:t>Vulnerabilidad</a:t>
          </a:r>
        </a:p>
        <a:p>
          <a:pPr rtl="0"/>
          <a:endParaRPr lang="es-NI" sz="1400" dirty="0">
            <a:latin typeface="Garamond" pitchFamily="18" charset="0"/>
          </a:endParaRPr>
        </a:p>
      </dgm:t>
    </dgm:pt>
    <dgm:pt modelId="{C36609A5-CA94-40C3-B9C9-CEEE45FD3524}" type="parTrans" cxnId="{54A0017C-D943-45FD-84FC-A7DDF0B4D4F1}">
      <dgm:prSet/>
      <dgm:spPr/>
      <dgm:t>
        <a:bodyPr/>
        <a:lstStyle/>
        <a:p>
          <a:endParaRPr lang="es-NI">
            <a:latin typeface="Garamond" pitchFamily="18" charset="0"/>
          </a:endParaRPr>
        </a:p>
      </dgm:t>
    </dgm:pt>
    <dgm:pt modelId="{80F0D182-6488-4A07-B89D-85CDDF0A4054}" type="sibTrans" cxnId="{54A0017C-D943-45FD-84FC-A7DDF0B4D4F1}">
      <dgm:prSet/>
      <dgm:spPr/>
      <dgm:t>
        <a:bodyPr/>
        <a:lstStyle/>
        <a:p>
          <a:endParaRPr lang="es-NI">
            <a:latin typeface="Garamond" pitchFamily="18" charset="0"/>
          </a:endParaRPr>
        </a:p>
      </dgm:t>
    </dgm:pt>
    <dgm:pt modelId="{EF4B3142-84EA-4B86-886A-80E5C3D7026C}">
      <dgm:prSet custT="1"/>
      <dgm:spPr>
        <a:solidFill>
          <a:schemeClr val="tx2">
            <a:alpha val="50000"/>
          </a:schemeClr>
        </a:solidFill>
      </dgm:spPr>
      <dgm:t>
        <a:bodyPr/>
        <a:lstStyle/>
        <a:p>
          <a:pPr rtl="0"/>
          <a:r>
            <a:rPr lang="es-NI" sz="2400" b="1" dirty="0">
              <a:latin typeface="Garamond" pitchFamily="18" charset="0"/>
            </a:rPr>
            <a:t>Exposición y capacidad de respuesta</a:t>
          </a:r>
        </a:p>
      </dgm:t>
    </dgm:pt>
    <dgm:pt modelId="{031E5CB1-7E24-49B6-B271-219B9E5EADB8}" type="parTrans" cxnId="{CA58BB61-4BE6-42ED-B947-B47F3C22401B}">
      <dgm:prSet/>
      <dgm:spPr/>
      <dgm:t>
        <a:bodyPr/>
        <a:lstStyle/>
        <a:p>
          <a:endParaRPr lang="es-NI">
            <a:latin typeface="Garamond" pitchFamily="18" charset="0"/>
          </a:endParaRPr>
        </a:p>
      </dgm:t>
    </dgm:pt>
    <dgm:pt modelId="{41EA0CED-976F-44BD-99AF-15B22DDD3399}" type="sibTrans" cxnId="{CA58BB61-4BE6-42ED-B947-B47F3C22401B}">
      <dgm:prSet/>
      <dgm:spPr/>
      <dgm:t>
        <a:bodyPr/>
        <a:lstStyle/>
        <a:p>
          <a:endParaRPr lang="es-NI">
            <a:latin typeface="Garamond" pitchFamily="18" charset="0"/>
          </a:endParaRPr>
        </a:p>
      </dgm:t>
    </dgm:pt>
    <dgm:pt modelId="{772A0EB9-EFA2-41B1-ABD5-AAA3306E60C7}">
      <dgm:prSet custT="1"/>
      <dgm:spPr/>
      <dgm:t>
        <a:bodyPr/>
        <a:lstStyle/>
        <a:p>
          <a:pPr rtl="0"/>
          <a:r>
            <a:rPr lang="es-NI" sz="2400" b="1" dirty="0">
              <a:latin typeface="Garamond" pitchFamily="18" charset="0"/>
            </a:rPr>
            <a:t>AMENAZA:</a:t>
          </a:r>
        </a:p>
        <a:p>
          <a:pPr rtl="0"/>
          <a:r>
            <a:rPr lang="es-NI" sz="2400" b="1" dirty="0">
              <a:latin typeface="Garamond" pitchFamily="18" charset="0"/>
            </a:rPr>
            <a:t>Eventos meteorológico y climático</a:t>
          </a:r>
        </a:p>
      </dgm:t>
    </dgm:pt>
    <dgm:pt modelId="{34B5E24E-22C6-469F-A46C-6C7E0391DDAA}" type="parTrans" cxnId="{6A2C6212-4DF1-4207-8ECE-E5A9D80542F8}">
      <dgm:prSet/>
      <dgm:spPr/>
      <dgm:t>
        <a:bodyPr/>
        <a:lstStyle/>
        <a:p>
          <a:endParaRPr lang="es-NI">
            <a:latin typeface="Garamond" pitchFamily="18" charset="0"/>
          </a:endParaRPr>
        </a:p>
      </dgm:t>
    </dgm:pt>
    <dgm:pt modelId="{A41CCE73-98DB-4516-80F7-316054306A8A}" type="sibTrans" cxnId="{6A2C6212-4DF1-4207-8ECE-E5A9D80542F8}">
      <dgm:prSet/>
      <dgm:spPr/>
      <dgm:t>
        <a:bodyPr/>
        <a:lstStyle/>
        <a:p>
          <a:endParaRPr lang="es-NI">
            <a:latin typeface="Garamond" pitchFamily="18" charset="0"/>
          </a:endParaRPr>
        </a:p>
      </dgm:t>
    </dgm:pt>
    <dgm:pt modelId="{63790737-2257-4E51-9FCE-6735090F6710}" type="pres">
      <dgm:prSet presAssocID="{9D6C3A44-F35C-4FA2-A6D0-F125970AB296}" presName="compositeShape" presStyleCnt="0">
        <dgm:presLayoutVars>
          <dgm:chMax val="7"/>
          <dgm:dir/>
          <dgm:resizeHandles val="exact"/>
        </dgm:presLayoutVars>
      </dgm:prSet>
      <dgm:spPr/>
    </dgm:pt>
    <dgm:pt modelId="{2F3E1847-4EE1-4BFC-9D1A-7A0991B3F75E}" type="pres">
      <dgm:prSet presAssocID="{1AE347C2-C538-4AD8-B1FA-31BFD342B063}" presName="circ1" presStyleLbl="vennNode1" presStyleIdx="0" presStyleCnt="3" custScaleX="110925"/>
      <dgm:spPr/>
    </dgm:pt>
    <dgm:pt modelId="{809C7D70-40A0-4B33-904A-C778DC964BD1}" type="pres">
      <dgm:prSet presAssocID="{1AE347C2-C538-4AD8-B1FA-31BFD342B063}" presName="circ1Tx" presStyleLbl="revTx" presStyleIdx="0" presStyleCnt="0" custScaleX="172189">
        <dgm:presLayoutVars>
          <dgm:chMax val="0"/>
          <dgm:chPref val="0"/>
          <dgm:bulletEnabled val="1"/>
        </dgm:presLayoutVars>
      </dgm:prSet>
      <dgm:spPr/>
    </dgm:pt>
    <dgm:pt modelId="{382CD33C-32E7-4B1E-97AD-A45C15FF6AAD}" type="pres">
      <dgm:prSet presAssocID="{EF4B3142-84EA-4B86-886A-80E5C3D7026C}" presName="circ2" presStyleLbl="vennNode1" presStyleIdx="1" presStyleCnt="3" custScaleX="119182"/>
      <dgm:spPr/>
    </dgm:pt>
    <dgm:pt modelId="{D4C729E6-B1EA-4A43-AC2C-EDEABC2DF11A}" type="pres">
      <dgm:prSet presAssocID="{EF4B3142-84EA-4B86-886A-80E5C3D7026C}" presName="circ2Tx" presStyleLbl="revTx" presStyleIdx="0" presStyleCnt="0" custScaleX="129058" custLinFactNeighborX="6809" custLinFactNeighborY="1681">
        <dgm:presLayoutVars>
          <dgm:chMax val="0"/>
          <dgm:chPref val="0"/>
          <dgm:bulletEnabled val="1"/>
        </dgm:presLayoutVars>
      </dgm:prSet>
      <dgm:spPr/>
    </dgm:pt>
    <dgm:pt modelId="{B0B4C178-8899-46FD-82EA-C06547B7BB90}" type="pres">
      <dgm:prSet presAssocID="{772A0EB9-EFA2-41B1-ABD5-AAA3306E60C7}" presName="circ3" presStyleLbl="vennNode1" presStyleIdx="2" presStyleCnt="3" custScaleX="139935" custLinFactNeighborX="2235" custLinFactNeighborY="-460"/>
      <dgm:spPr/>
    </dgm:pt>
    <dgm:pt modelId="{FF39EDC2-6E4D-44DE-A2B7-A2C1D85A128A}" type="pres">
      <dgm:prSet presAssocID="{772A0EB9-EFA2-41B1-ABD5-AAA3306E60C7}" presName="circ3Tx" presStyleLbl="revTx" presStyleIdx="0" presStyleCnt="0">
        <dgm:presLayoutVars>
          <dgm:chMax val="0"/>
          <dgm:chPref val="0"/>
          <dgm:bulletEnabled val="1"/>
        </dgm:presLayoutVars>
      </dgm:prSet>
      <dgm:spPr/>
    </dgm:pt>
  </dgm:ptLst>
  <dgm:cxnLst>
    <dgm:cxn modelId="{6A2C6212-4DF1-4207-8ECE-E5A9D80542F8}" srcId="{9D6C3A44-F35C-4FA2-A6D0-F125970AB296}" destId="{772A0EB9-EFA2-41B1-ABD5-AAA3306E60C7}" srcOrd="2" destOrd="0" parTransId="{34B5E24E-22C6-469F-A46C-6C7E0391DDAA}" sibTransId="{A41CCE73-98DB-4516-80F7-316054306A8A}"/>
    <dgm:cxn modelId="{D897871A-4DAF-4A0F-A9F0-4FAFED81F626}" type="presOf" srcId="{9D6C3A44-F35C-4FA2-A6D0-F125970AB296}" destId="{63790737-2257-4E51-9FCE-6735090F6710}" srcOrd="0" destOrd="0" presId="urn:microsoft.com/office/officeart/2005/8/layout/venn1"/>
    <dgm:cxn modelId="{967DE81F-AB93-4756-8473-23228C53F50A}" type="presOf" srcId="{772A0EB9-EFA2-41B1-ABD5-AAA3306E60C7}" destId="{B0B4C178-8899-46FD-82EA-C06547B7BB90}" srcOrd="0" destOrd="0" presId="urn:microsoft.com/office/officeart/2005/8/layout/venn1"/>
    <dgm:cxn modelId="{DDCCDA3E-D9FE-46CC-B240-BA316D91C9A8}" type="presOf" srcId="{EF4B3142-84EA-4B86-886A-80E5C3D7026C}" destId="{D4C729E6-B1EA-4A43-AC2C-EDEABC2DF11A}" srcOrd="1" destOrd="0" presId="urn:microsoft.com/office/officeart/2005/8/layout/venn1"/>
    <dgm:cxn modelId="{CA58BB61-4BE6-42ED-B947-B47F3C22401B}" srcId="{9D6C3A44-F35C-4FA2-A6D0-F125970AB296}" destId="{EF4B3142-84EA-4B86-886A-80E5C3D7026C}" srcOrd="1" destOrd="0" parTransId="{031E5CB1-7E24-49B6-B271-219B9E5EADB8}" sibTransId="{41EA0CED-976F-44BD-99AF-15B22DDD3399}"/>
    <dgm:cxn modelId="{6DBE7C47-664D-437A-A501-888F99CD7B60}" type="presOf" srcId="{1AE347C2-C538-4AD8-B1FA-31BFD342B063}" destId="{2F3E1847-4EE1-4BFC-9D1A-7A0991B3F75E}" srcOrd="0" destOrd="0" presId="urn:microsoft.com/office/officeart/2005/8/layout/venn1"/>
    <dgm:cxn modelId="{54A0017C-D943-45FD-84FC-A7DDF0B4D4F1}" srcId="{9D6C3A44-F35C-4FA2-A6D0-F125970AB296}" destId="{1AE347C2-C538-4AD8-B1FA-31BFD342B063}" srcOrd="0" destOrd="0" parTransId="{C36609A5-CA94-40C3-B9C9-CEEE45FD3524}" sibTransId="{80F0D182-6488-4A07-B89D-85CDDF0A4054}"/>
    <dgm:cxn modelId="{6EE20C91-51AE-4BFA-90EA-2B7C23C64049}" type="presOf" srcId="{772A0EB9-EFA2-41B1-ABD5-AAA3306E60C7}" destId="{FF39EDC2-6E4D-44DE-A2B7-A2C1D85A128A}" srcOrd="1" destOrd="0" presId="urn:microsoft.com/office/officeart/2005/8/layout/venn1"/>
    <dgm:cxn modelId="{A31C58C1-60D0-4D65-A540-D506CB1FDB52}" type="presOf" srcId="{1AE347C2-C538-4AD8-B1FA-31BFD342B063}" destId="{809C7D70-40A0-4B33-904A-C778DC964BD1}" srcOrd="1" destOrd="0" presId="urn:microsoft.com/office/officeart/2005/8/layout/venn1"/>
    <dgm:cxn modelId="{5F19ABC8-2552-4B22-A308-436840314467}" type="presOf" srcId="{EF4B3142-84EA-4B86-886A-80E5C3D7026C}" destId="{382CD33C-32E7-4B1E-97AD-A45C15FF6AAD}" srcOrd="0" destOrd="0" presId="urn:microsoft.com/office/officeart/2005/8/layout/venn1"/>
    <dgm:cxn modelId="{86CB24F8-E94F-420F-A776-241899075A4A}" type="presParOf" srcId="{63790737-2257-4E51-9FCE-6735090F6710}" destId="{2F3E1847-4EE1-4BFC-9D1A-7A0991B3F75E}" srcOrd="0" destOrd="0" presId="urn:microsoft.com/office/officeart/2005/8/layout/venn1"/>
    <dgm:cxn modelId="{D51E3A5F-5371-4639-9C0C-22EDB2D786CB}" type="presParOf" srcId="{63790737-2257-4E51-9FCE-6735090F6710}" destId="{809C7D70-40A0-4B33-904A-C778DC964BD1}" srcOrd="1" destOrd="0" presId="urn:microsoft.com/office/officeart/2005/8/layout/venn1"/>
    <dgm:cxn modelId="{7952A7B1-AA32-4095-88C2-176BCBDB819D}" type="presParOf" srcId="{63790737-2257-4E51-9FCE-6735090F6710}" destId="{382CD33C-32E7-4B1E-97AD-A45C15FF6AAD}" srcOrd="2" destOrd="0" presId="urn:microsoft.com/office/officeart/2005/8/layout/venn1"/>
    <dgm:cxn modelId="{64F73D0A-07DB-4D26-82C0-1A53C0DD7F1B}" type="presParOf" srcId="{63790737-2257-4E51-9FCE-6735090F6710}" destId="{D4C729E6-B1EA-4A43-AC2C-EDEABC2DF11A}" srcOrd="3" destOrd="0" presId="urn:microsoft.com/office/officeart/2005/8/layout/venn1"/>
    <dgm:cxn modelId="{EA211AAC-22DE-4B3B-81B3-E00505A6CBF3}" type="presParOf" srcId="{63790737-2257-4E51-9FCE-6735090F6710}" destId="{B0B4C178-8899-46FD-82EA-C06547B7BB90}" srcOrd="4" destOrd="0" presId="urn:microsoft.com/office/officeart/2005/8/layout/venn1"/>
    <dgm:cxn modelId="{ACB7037B-02A8-4A66-B31A-AC4D06F0AD31}" type="presParOf" srcId="{63790737-2257-4E51-9FCE-6735090F6710}" destId="{FF39EDC2-6E4D-44DE-A2B7-A2C1D85A128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E1847-4EE1-4BFC-9D1A-7A0991B3F75E}">
      <dsp:nvSpPr>
        <dsp:cNvPr id="0" name=""/>
        <dsp:cNvSpPr/>
      </dsp:nvSpPr>
      <dsp:spPr>
        <a:xfrm>
          <a:off x="2568368" y="113642"/>
          <a:ext cx="2608099" cy="2351228"/>
        </a:xfrm>
        <a:prstGeom prst="ellipse">
          <a:avLst/>
        </a:prstGeom>
        <a:solidFill>
          <a:schemeClr val="tx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s-NI" sz="2400" b="1" kern="1200" dirty="0">
              <a:latin typeface="Garamond" pitchFamily="18" charset="0"/>
            </a:rPr>
            <a:t>Vulnerabilidad</a:t>
          </a:r>
        </a:p>
        <a:p>
          <a:pPr marL="0" lvl="0" indent="0" algn="ctr" defTabSz="1066800" rtl="0">
            <a:lnSpc>
              <a:spcPct val="90000"/>
            </a:lnSpc>
            <a:spcBef>
              <a:spcPct val="0"/>
            </a:spcBef>
            <a:spcAft>
              <a:spcPct val="35000"/>
            </a:spcAft>
            <a:buNone/>
          </a:pPr>
          <a:endParaRPr lang="es-NI" sz="1400" kern="1200" dirty="0">
            <a:latin typeface="Garamond" pitchFamily="18" charset="0"/>
          </a:endParaRPr>
        </a:p>
      </dsp:txBody>
      <dsp:txXfrm>
        <a:off x="2916115" y="525107"/>
        <a:ext cx="1912606" cy="1058052"/>
      </dsp:txXfrm>
    </dsp:sp>
    <dsp:sp modelId="{382CD33C-32E7-4B1E-97AD-A45C15FF6AAD}">
      <dsp:nvSpPr>
        <dsp:cNvPr id="0" name=""/>
        <dsp:cNvSpPr/>
      </dsp:nvSpPr>
      <dsp:spPr>
        <a:xfrm>
          <a:off x="3319699" y="1583160"/>
          <a:ext cx="2802240" cy="2351228"/>
        </a:xfrm>
        <a:prstGeom prst="ellipse">
          <a:avLst/>
        </a:prstGeom>
        <a:solidFill>
          <a:schemeClr val="tx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s-NI" sz="2400" b="1" kern="1200" dirty="0">
              <a:latin typeface="Garamond" pitchFamily="18" charset="0"/>
            </a:rPr>
            <a:t>Exposición y capacidad de respuesta</a:t>
          </a:r>
        </a:p>
      </dsp:txBody>
      <dsp:txXfrm>
        <a:off x="4176718" y="2190560"/>
        <a:ext cx="1681344" cy="1293175"/>
      </dsp:txXfrm>
    </dsp:sp>
    <dsp:sp modelId="{B0B4C178-8899-46FD-82EA-C06547B7BB90}">
      <dsp:nvSpPr>
        <dsp:cNvPr id="0" name=""/>
        <dsp:cNvSpPr/>
      </dsp:nvSpPr>
      <dsp:spPr>
        <a:xfrm>
          <a:off x="1431471" y="1572344"/>
          <a:ext cx="3290191" cy="23512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s-NI" sz="2400" b="1" kern="1200" dirty="0">
              <a:latin typeface="Garamond" pitchFamily="18" charset="0"/>
            </a:rPr>
            <a:t>AMENAZA:</a:t>
          </a:r>
        </a:p>
        <a:p>
          <a:pPr marL="0" lvl="0" indent="0" algn="ctr" defTabSz="1066800" rtl="0">
            <a:lnSpc>
              <a:spcPct val="90000"/>
            </a:lnSpc>
            <a:spcBef>
              <a:spcPct val="0"/>
            </a:spcBef>
            <a:spcAft>
              <a:spcPct val="35000"/>
            </a:spcAft>
            <a:buNone/>
          </a:pPr>
          <a:r>
            <a:rPr lang="es-NI" sz="2400" b="1" kern="1200" dirty="0">
              <a:latin typeface="Garamond" pitchFamily="18" charset="0"/>
            </a:rPr>
            <a:t>Eventos meteorológico y climático</a:t>
          </a:r>
        </a:p>
      </dsp:txBody>
      <dsp:txXfrm>
        <a:off x="1741297" y="2179745"/>
        <a:ext cx="1974114" cy="12931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NI"/>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6056-444A-44B7-84F2-C626A2FBB14F}" type="datetimeFigureOut">
              <a:rPr lang="es-NI" smtClean="0"/>
              <a:t>4/12/2020</a:t>
            </a:fld>
            <a:endParaRPr lang="es-NI"/>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NI"/>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NI"/>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92AE0-E8DE-4D5F-B9EB-C7D350D8AD14}" type="slidenum">
              <a:rPr lang="es-NI" smtClean="0"/>
              <a:t>‹Nº›</a:t>
            </a:fld>
            <a:endParaRPr lang="es-NI"/>
          </a:p>
        </p:txBody>
      </p:sp>
    </p:spTree>
    <p:extLst>
      <p:ext uri="{BB962C8B-B14F-4D97-AF65-F5344CB8AC3E}">
        <p14:creationId xmlns:p14="http://schemas.microsoft.com/office/powerpoint/2010/main" val="209625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5D078-249D-4DAC-B883-4F3054A32171}" type="slidenum">
              <a:rPr kumimoji="0" lang="es-N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NI"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40958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7043F-63BB-4493-A4BC-2DEA5B7A61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4D2D0127-3DE6-4E6E-8533-FC5E55B14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D912DA7A-B71C-4196-BD63-2F10FEC97943}"/>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5" name="Marcador de pie de página 4">
            <a:extLst>
              <a:ext uri="{FF2B5EF4-FFF2-40B4-BE49-F238E27FC236}">
                <a16:creationId xmlns:a16="http://schemas.microsoft.com/office/drawing/2014/main" id="{0ACCE12C-12D4-4547-9BE6-562EE03923B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60E86DE-0A6A-443A-9C98-DA827AF5DB00}"/>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277745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449A0-B8FB-4087-9D75-E328807AF7B1}"/>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A5F4B90A-5EA1-4097-99D1-BCCB9D3C805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8B26A21-61CD-4AA7-8B35-1D96A6197990}"/>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5" name="Marcador de pie de página 4">
            <a:extLst>
              <a:ext uri="{FF2B5EF4-FFF2-40B4-BE49-F238E27FC236}">
                <a16:creationId xmlns:a16="http://schemas.microsoft.com/office/drawing/2014/main" id="{D9BD78FC-B33A-4067-A2CD-0692E7661FD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6E846FD2-C6E8-458B-884D-FD9B9AE68BEB}"/>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264499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7D9B51-6203-429D-A353-45CAE25B48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1E6C3AC-57ED-48F1-841A-8352B50E1A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98A2542A-B318-4341-9245-D9A800833478}"/>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5" name="Marcador de pie de página 4">
            <a:extLst>
              <a:ext uri="{FF2B5EF4-FFF2-40B4-BE49-F238E27FC236}">
                <a16:creationId xmlns:a16="http://schemas.microsoft.com/office/drawing/2014/main" id="{69B55CD3-7C1B-4D0E-B2C3-CCD391D42770}"/>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A4ADA1F2-F3CE-4884-9042-0F818E7125CE}"/>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9724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pic>
        <p:nvPicPr>
          <p:cNvPr id="3" name="Image 17" descr="Nicaragua_wav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 y="44624"/>
            <a:ext cx="1093381" cy="576064"/>
          </a:xfrm>
          <a:prstGeom prst="rect">
            <a:avLst/>
          </a:prstGeom>
        </p:spPr>
      </p:pic>
      <p:sp>
        <p:nvSpPr>
          <p:cNvPr id="4" name="3 Rectángulo"/>
          <p:cNvSpPr/>
          <p:nvPr userDrawn="1"/>
        </p:nvSpPr>
        <p:spPr>
          <a:xfrm>
            <a:off x="0" y="6570294"/>
            <a:ext cx="12192000" cy="315090"/>
          </a:xfrm>
          <a:prstGeom prst="rect">
            <a:avLst/>
          </a:prstGeom>
          <a:solidFill>
            <a:srgbClr val="2A7C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sz="1800" dirty="0"/>
          </a:p>
        </p:txBody>
      </p:sp>
    </p:spTree>
    <p:extLst>
      <p:ext uri="{BB962C8B-B14F-4D97-AF65-F5344CB8AC3E}">
        <p14:creationId xmlns:p14="http://schemas.microsoft.com/office/powerpoint/2010/main" val="396671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1920FC-76BF-4478-B504-8A55C06A0969}"/>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F6C1632B-F1A9-4F42-A343-3B7CB06A23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E27A7BD-6E49-4984-B35F-68E53444CAB0}"/>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5" name="Marcador de pie de página 4">
            <a:extLst>
              <a:ext uri="{FF2B5EF4-FFF2-40B4-BE49-F238E27FC236}">
                <a16:creationId xmlns:a16="http://schemas.microsoft.com/office/drawing/2014/main" id="{FD1CD0BF-6F31-4387-B156-A7B26A21215D}"/>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4DE72448-A339-4CF8-A612-4B9E110E8865}"/>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42394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A7A68-CA1E-42EC-95FF-E2106EBE01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988B25D5-0FD7-4B0D-9A61-8D4BBD8774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296A41-5749-46B4-BC9E-04A9476F9B6B}"/>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5" name="Marcador de pie de página 4">
            <a:extLst>
              <a:ext uri="{FF2B5EF4-FFF2-40B4-BE49-F238E27FC236}">
                <a16:creationId xmlns:a16="http://schemas.microsoft.com/office/drawing/2014/main" id="{69D83191-037A-49A8-863F-BF79AE599713}"/>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9C1CB07A-B280-4325-8BC4-2856547D35B1}"/>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340793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918EE-4B26-4CC6-8630-AB385C30B1C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525DB8CC-6476-43ED-87B6-4A96953E91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F930DF3B-6AAA-4567-B65B-99A1F1C518E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E3B7809B-4473-4483-8180-7EE1A980B974}"/>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6" name="Marcador de pie de página 5">
            <a:extLst>
              <a:ext uri="{FF2B5EF4-FFF2-40B4-BE49-F238E27FC236}">
                <a16:creationId xmlns:a16="http://schemas.microsoft.com/office/drawing/2014/main" id="{E497B904-9286-4B2B-B5F1-04D31626D6C0}"/>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507EC67F-39A0-4D48-893A-F14A011A37D6}"/>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217345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E1784-1A8B-4AA6-991F-1A7254164DB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61A5C263-8F87-46D0-814C-5AA3F792D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8FF54C-A4B1-4400-915D-9CFADD3D58A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1E19A263-27DE-44D5-BE64-0FD337CB1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AA8CBE-CC4E-4A41-99B6-E38A5B74E1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2268CE9A-4299-408B-86D2-C36B6C148CD0}"/>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8" name="Marcador de pie de página 7">
            <a:extLst>
              <a:ext uri="{FF2B5EF4-FFF2-40B4-BE49-F238E27FC236}">
                <a16:creationId xmlns:a16="http://schemas.microsoft.com/office/drawing/2014/main" id="{67D3D21C-EAF5-4C78-BFF0-121DABBF4B35}"/>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009F01A1-E915-4784-85A5-B95F8D22478D}"/>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238049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78E2C-F42F-415C-8EF6-F41EB8D02CE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4A7D0196-1635-4378-B3A4-AE2AEF437729}"/>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4" name="Marcador de pie de página 3">
            <a:extLst>
              <a:ext uri="{FF2B5EF4-FFF2-40B4-BE49-F238E27FC236}">
                <a16:creationId xmlns:a16="http://schemas.microsoft.com/office/drawing/2014/main" id="{32269EE8-515D-45AA-A136-41F1FD29839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431F3C20-76DD-4822-8D92-E141527C0129}"/>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383629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85C3A0-E67C-4B26-A422-A8A8B5AF6EA1}"/>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3" name="Marcador de pie de página 2">
            <a:extLst>
              <a:ext uri="{FF2B5EF4-FFF2-40B4-BE49-F238E27FC236}">
                <a16:creationId xmlns:a16="http://schemas.microsoft.com/office/drawing/2014/main" id="{FF74047E-1941-458A-8C51-4E7DD436ABA9}"/>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4210974B-89F4-4337-AD72-4D3FA6103386}"/>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266098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F29AD8-13CC-43B3-BEFA-79D1B9DA24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9D273D6-202C-4992-BA32-AB2C7F17E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6D3130B9-CBC2-42EC-81FF-E75BD606B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8A0A8D-1E5C-45B2-A715-37723E682FB9}"/>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6" name="Marcador de pie de página 5">
            <a:extLst>
              <a:ext uri="{FF2B5EF4-FFF2-40B4-BE49-F238E27FC236}">
                <a16:creationId xmlns:a16="http://schemas.microsoft.com/office/drawing/2014/main" id="{22C457A7-2C88-4E28-B2F0-AF6BA00C9B62}"/>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1F6E1088-DBC8-4575-93D2-2C5A12022AF6}"/>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352259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FB80F-C694-4700-B138-91FCF83F7E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8161EB86-7558-4D92-A877-246618F1B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7CD9C77E-C654-4650-82B9-87C7541D4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D81D62-B012-42E4-B5C1-AA70340DC7D9}"/>
              </a:ext>
            </a:extLst>
          </p:cNvPr>
          <p:cNvSpPr>
            <a:spLocks noGrp="1"/>
          </p:cNvSpPr>
          <p:nvPr>
            <p:ph type="dt" sz="half" idx="10"/>
          </p:nvPr>
        </p:nvSpPr>
        <p:spPr/>
        <p:txBody>
          <a:bodyPr/>
          <a:lstStyle/>
          <a:p>
            <a:fld id="{B9265201-9E2C-4947-B4BD-A6A3C499A1D8}" type="datetimeFigureOut">
              <a:rPr lang="es-NI" smtClean="0"/>
              <a:t>4/12/2020</a:t>
            </a:fld>
            <a:endParaRPr lang="es-NI"/>
          </a:p>
        </p:txBody>
      </p:sp>
      <p:sp>
        <p:nvSpPr>
          <p:cNvPr id="6" name="Marcador de pie de página 5">
            <a:extLst>
              <a:ext uri="{FF2B5EF4-FFF2-40B4-BE49-F238E27FC236}">
                <a16:creationId xmlns:a16="http://schemas.microsoft.com/office/drawing/2014/main" id="{5C32AAE3-E3A3-4F49-8610-7B0920FCF1F1}"/>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9FAFE8A7-E500-4862-A447-986879F01458}"/>
              </a:ext>
            </a:extLst>
          </p:cNvPr>
          <p:cNvSpPr>
            <a:spLocks noGrp="1"/>
          </p:cNvSpPr>
          <p:nvPr>
            <p:ph type="sldNum" sz="quarter" idx="12"/>
          </p:nvPr>
        </p:nvSpPr>
        <p:spPr/>
        <p:txBody>
          <a:bodyPr/>
          <a:lstStyle/>
          <a:p>
            <a:fld id="{E1421626-9CAD-43A9-83C0-6DE03BDC68EA}" type="slidenum">
              <a:rPr lang="es-NI" smtClean="0"/>
              <a:t>‹Nº›</a:t>
            </a:fld>
            <a:endParaRPr lang="es-NI"/>
          </a:p>
        </p:txBody>
      </p:sp>
    </p:spTree>
    <p:extLst>
      <p:ext uri="{BB962C8B-B14F-4D97-AF65-F5344CB8AC3E}">
        <p14:creationId xmlns:p14="http://schemas.microsoft.com/office/powerpoint/2010/main" val="397799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84681F-0E10-40F9-8FF1-9C5643CA7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E0ED33AA-D94F-4BED-9B04-BF0B1138F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2762337-E928-4778-826A-A4FD6590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65201-9E2C-4947-B4BD-A6A3C499A1D8}" type="datetimeFigureOut">
              <a:rPr lang="es-NI" smtClean="0"/>
              <a:t>4/12/2020</a:t>
            </a:fld>
            <a:endParaRPr lang="es-NI"/>
          </a:p>
        </p:txBody>
      </p:sp>
      <p:sp>
        <p:nvSpPr>
          <p:cNvPr id="5" name="Marcador de pie de página 4">
            <a:extLst>
              <a:ext uri="{FF2B5EF4-FFF2-40B4-BE49-F238E27FC236}">
                <a16:creationId xmlns:a16="http://schemas.microsoft.com/office/drawing/2014/main" id="{28F1A406-F5DA-44A1-8C4C-6ED55ADC7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D1617928-C28D-4B76-9314-9E246405E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21626-9CAD-43A9-83C0-6DE03BDC68EA}" type="slidenum">
              <a:rPr lang="es-NI" smtClean="0"/>
              <a:t>‹Nº›</a:t>
            </a:fld>
            <a:endParaRPr lang="es-NI"/>
          </a:p>
        </p:txBody>
      </p:sp>
    </p:spTree>
    <p:extLst>
      <p:ext uri="{BB962C8B-B14F-4D97-AF65-F5344CB8AC3E}">
        <p14:creationId xmlns:p14="http://schemas.microsoft.com/office/powerpoint/2010/main" val="200058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Date Placeholder 3"/>
          <p:cNvSpPr txBox="1">
            <a:spLocks/>
          </p:cNvSpPr>
          <p:nvPr userDrawn="1"/>
        </p:nvSpPr>
        <p:spPr>
          <a:xfrm>
            <a:off x="9875936" y="6520260"/>
            <a:ext cx="2268736" cy="365125"/>
          </a:xfrm>
          <a:prstGeom prst="rect">
            <a:avLst/>
          </a:prstGeom>
        </p:spPr>
        <p:txBody>
          <a:bodyPr/>
          <a:ls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NI" sz="1800" dirty="0"/>
              <a:t>www.bcn.gob.ni</a:t>
            </a:r>
            <a:endParaRPr lang="en-US" sz="1800" dirty="0"/>
          </a:p>
        </p:txBody>
      </p:sp>
      <p:sp>
        <p:nvSpPr>
          <p:cNvPr id="7" name="Date Placeholder 3"/>
          <p:cNvSpPr txBox="1">
            <a:spLocks/>
          </p:cNvSpPr>
          <p:nvPr userDrawn="1"/>
        </p:nvSpPr>
        <p:spPr>
          <a:xfrm>
            <a:off x="47328" y="6520260"/>
            <a:ext cx="3708896" cy="365125"/>
          </a:xfrm>
          <a:prstGeom prst="rect">
            <a:avLst/>
          </a:prstGeom>
        </p:spPr>
        <p:txBody>
          <a:bodyPr/>
          <a:ls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NI" sz="1800" dirty="0"/>
              <a:t>www.hacienda.gob.ni</a:t>
            </a:r>
            <a:endParaRPr lang="en-US" sz="1800" dirty="0"/>
          </a:p>
        </p:txBody>
      </p:sp>
    </p:spTree>
    <p:extLst>
      <p:ext uri="{BB962C8B-B14F-4D97-AF65-F5344CB8AC3E}">
        <p14:creationId xmlns:p14="http://schemas.microsoft.com/office/powerpoint/2010/main" val="277459628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7000">
              <a:schemeClr val="bg1"/>
            </a:gs>
            <a:gs pos="100000">
              <a:schemeClr val="tx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4" name="AutoShape 4" descr="https://www.iaop.org/UserFiles/images/Pronicaragua.bm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latin typeface="Calibri"/>
            </a:endParaRPr>
          </a:p>
        </p:txBody>
      </p:sp>
      <p:pic>
        <p:nvPicPr>
          <p:cNvPr id="18" name="Image 17" descr="Nicaragua_wav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7608" y="2025826"/>
            <a:ext cx="1230054" cy="864096"/>
          </a:xfrm>
          <a:prstGeom prst="rect">
            <a:avLst/>
          </a:prstGeom>
        </p:spPr>
      </p:pic>
      <p:sp>
        <p:nvSpPr>
          <p:cNvPr id="5" name="4 Rectángulo"/>
          <p:cNvSpPr/>
          <p:nvPr/>
        </p:nvSpPr>
        <p:spPr>
          <a:xfrm>
            <a:off x="2567608" y="2996952"/>
            <a:ext cx="7272808" cy="2677656"/>
          </a:xfrm>
          <a:prstGeom prst="rect">
            <a:avLst/>
          </a:prstGeom>
        </p:spPr>
        <p:txBody>
          <a:bodyPr wrap="square">
            <a:spAutoFit/>
          </a:bodyPr>
          <a:lstStyle/>
          <a:p>
            <a:endParaRPr lang="es-NI" sz="3600" dirty="0">
              <a:solidFill>
                <a:srgbClr val="002060"/>
              </a:solidFill>
              <a:latin typeface="Calibri"/>
            </a:endParaRPr>
          </a:p>
          <a:p>
            <a:pPr algn="ctr"/>
            <a:r>
              <a:rPr lang="es-NI" sz="3200" b="1" dirty="0">
                <a:solidFill>
                  <a:srgbClr val="002060"/>
                </a:solidFill>
                <a:latin typeface="Book Antiqua" panose="02040602050305030304" pitchFamily="18" charset="0"/>
              </a:rPr>
              <a:t>Instrumentos financieros para la transferencia del riesgo</a:t>
            </a:r>
          </a:p>
          <a:p>
            <a:endParaRPr lang="es-NI" sz="3200" dirty="0">
              <a:solidFill>
                <a:srgbClr val="002060"/>
              </a:solidFill>
              <a:latin typeface="Book Antiqua" panose="02040602050305030304" pitchFamily="18" charset="0"/>
            </a:endParaRPr>
          </a:p>
          <a:p>
            <a:pPr marL="285750" indent="-285750">
              <a:buFont typeface="Wingdings" pitchFamily="2" charset="2"/>
              <a:buChar char="§"/>
            </a:pPr>
            <a:endParaRPr lang="es-NI" sz="3600" dirty="0">
              <a:solidFill>
                <a:srgbClr val="002060"/>
              </a:solidFill>
              <a:latin typeface="Calibri"/>
            </a:endParaRPr>
          </a:p>
        </p:txBody>
      </p:sp>
      <p:sp>
        <p:nvSpPr>
          <p:cNvPr id="10" name="9 CuadroTexto"/>
          <p:cNvSpPr txBox="1"/>
          <p:nvPr/>
        </p:nvSpPr>
        <p:spPr>
          <a:xfrm>
            <a:off x="3863752" y="1854515"/>
            <a:ext cx="5872736" cy="1323439"/>
          </a:xfrm>
          <a:prstGeom prst="rect">
            <a:avLst/>
          </a:prstGeom>
          <a:noFill/>
        </p:spPr>
        <p:txBody>
          <a:bodyPr wrap="square" rtlCol="0">
            <a:spAutoFit/>
          </a:bodyPr>
          <a:lstStyle/>
          <a:p>
            <a:pPr algn="ctr"/>
            <a:r>
              <a:rPr lang="es-NI" sz="8000" b="1" spc="-100" dirty="0">
                <a:solidFill>
                  <a:srgbClr val="1369B1"/>
                </a:solidFill>
                <a:effectLst>
                  <a:outerShdw blurRad="38100" dist="38100" dir="2700000" algn="tl">
                    <a:srgbClr val="000000">
                      <a:alpha val="43137"/>
                    </a:srgbClr>
                  </a:outerShdw>
                </a:effectLst>
                <a:latin typeface="Book Antiqua" panose="02040602050305030304" pitchFamily="18" charset="0"/>
              </a:rPr>
              <a:t>Nicaragua</a:t>
            </a:r>
          </a:p>
        </p:txBody>
      </p:sp>
      <p:sp>
        <p:nvSpPr>
          <p:cNvPr id="7" name="Subtítulo 2">
            <a:extLst>
              <a:ext uri="{FF2B5EF4-FFF2-40B4-BE49-F238E27FC236}">
                <a16:creationId xmlns:a16="http://schemas.microsoft.com/office/drawing/2014/main" id="{D5D0DFAE-7B67-4C5E-9987-62D60C2CE890}"/>
              </a:ext>
            </a:extLst>
          </p:cNvPr>
          <p:cNvSpPr txBox="1">
            <a:spLocks/>
          </p:cNvSpPr>
          <p:nvPr/>
        </p:nvSpPr>
        <p:spPr>
          <a:xfrm>
            <a:off x="7819697" y="5579244"/>
            <a:ext cx="3689129" cy="64288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NI" sz="2400" b="0" i="0" u="none" strike="noStrike" kern="1200" cap="none" spc="0" normalizeH="0" baseline="0" noProof="0" dirty="0">
                <a:ln>
                  <a:noFill/>
                </a:ln>
                <a:solidFill>
                  <a:sysClr val="windowText" lastClr="000000"/>
                </a:solidFill>
                <a:effectLst/>
                <a:uLnTx/>
                <a:uFillTx/>
                <a:latin typeface="Book Antiqua" panose="02040602050305030304" pitchFamily="18" charset="0"/>
              </a:rPr>
              <a:t>Luz Elena Sequeira 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NI" dirty="0">
                <a:solidFill>
                  <a:sysClr val="windowText" lastClr="000000"/>
                </a:solidFill>
                <a:latin typeface="Book Antiqua" panose="02040602050305030304" pitchFamily="18" charset="0"/>
              </a:rPr>
              <a:t>Ministerio de Hacienda y Crédito Público</a:t>
            </a:r>
            <a:endParaRPr kumimoji="0" lang="es-NI" sz="2400" b="0" i="0" u="none" strike="noStrike" kern="1200" cap="none" spc="0" normalizeH="0" baseline="0" noProof="0" dirty="0">
              <a:ln>
                <a:noFill/>
              </a:ln>
              <a:solidFill>
                <a:sysClr val="windowText" lastClr="000000"/>
              </a:solidFill>
              <a:effectLst/>
              <a:uLnTx/>
              <a:uFillTx/>
              <a:latin typeface="Book Antiqua" panose="02040602050305030304" pitchFamily="18" charset="0"/>
            </a:endParaRPr>
          </a:p>
        </p:txBody>
      </p:sp>
    </p:spTree>
    <p:extLst>
      <p:ext uri="{BB962C8B-B14F-4D97-AF65-F5344CB8AC3E}">
        <p14:creationId xmlns:p14="http://schemas.microsoft.com/office/powerpoint/2010/main" val="21897656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2803A-ED82-4DFA-8A20-6508A0290403}"/>
              </a:ext>
            </a:extLst>
          </p:cNvPr>
          <p:cNvSpPr>
            <a:spLocks noGrp="1"/>
          </p:cNvSpPr>
          <p:nvPr>
            <p:ph type="title"/>
          </p:nvPr>
        </p:nvSpPr>
        <p:spPr/>
        <p:txBody>
          <a:bodyPr>
            <a:normAutofit/>
          </a:bodyPr>
          <a:lstStyle/>
          <a:p>
            <a:r>
              <a:rPr lang="es-NI" sz="3200" b="1" dirty="0">
                <a:solidFill>
                  <a:schemeClr val="accent1"/>
                </a:solidFill>
                <a:latin typeface="Book Antiqua" panose="02040602050305030304" pitchFamily="18" charset="0"/>
              </a:rPr>
              <a:t>Impacto en el desarrollo socioeconómico ambiental</a:t>
            </a:r>
          </a:p>
        </p:txBody>
      </p:sp>
      <p:sp>
        <p:nvSpPr>
          <p:cNvPr id="3" name="Marcador de contenido 2">
            <a:extLst>
              <a:ext uri="{FF2B5EF4-FFF2-40B4-BE49-F238E27FC236}">
                <a16:creationId xmlns:a16="http://schemas.microsoft.com/office/drawing/2014/main" id="{D1134678-1840-47BA-AC64-D406D01D827E}"/>
              </a:ext>
            </a:extLst>
          </p:cNvPr>
          <p:cNvSpPr>
            <a:spLocks noGrp="1"/>
          </p:cNvSpPr>
          <p:nvPr>
            <p:ph idx="1"/>
          </p:nvPr>
        </p:nvSpPr>
        <p:spPr/>
        <p:txBody>
          <a:bodyPr>
            <a:normAutofit/>
          </a:bodyPr>
          <a:lstStyle/>
          <a:p>
            <a:pPr algn="just"/>
            <a:r>
              <a:rPr lang="es-ES" sz="2400" dirty="0">
                <a:latin typeface="Book Antiqua" panose="02040602050305030304" pitchFamily="18" charset="0"/>
              </a:rPr>
              <a:t>La ocurrencia de un desastre reduce la disponibilidad de recursos públicos para inversiones, debido a los gastos en que debe incurrirse para la atención de la población afectada, la rehabilitación de los servicios esenciales y, posteriormente, la recuperación de la capacidad de provisión de bienes y/o servicios que se ha visto alterada. </a:t>
            </a:r>
          </a:p>
          <a:p>
            <a:pPr algn="just"/>
            <a:endParaRPr lang="es-ES" sz="2400" dirty="0">
              <a:latin typeface="Book Antiqua" panose="02040602050305030304" pitchFamily="18" charset="0"/>
            </a:endParaRPr>
          </a:p>
          <a:p>
            <a:pPr algn="just"/>
            <a:r>
              <a:rPr lang="es-ES" sz="2400" dirty="0">
                <a:latin typeface="Book Antiqua" panose="02040602050305030304" pitchFamily="18" charset="0"/>
              </a:rPr>
              <a:t>Al no haberse considerado esta contingencia, los recursos que se emplean para estos fines se desvían de otros posibles usos, generalmente inversiones. </a:t>
            </a:r>
            <a:endParaRPr lang="es-NI" sz="2400" dirty="0">
              <a:latin typeface="Book Antiqua" panose="02040602050305030304" pitchFamily="18" charset="0"/>
            </a:endParaRPr>
          </a:p>
        </p:txBody>
      </p:sp>
    </p:spTree>
    <p:extLst>
      <p:ext uri="{BB962C8B-B14F-4D97-AF65-F5344CB8AC3E}">
        <p14:creationId xmlns:p14="http://schemas.microsoft.com/office/powerpoint/2010/main" val="426473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8838F-ACDD-45A9-AF3A-68C52AF2F4D6}"/>
              </a:ext>
            </a:extLst>
          </p:cNvPr>
          <p:cNvSpPr>
            <a:spLocks noGrp="1"/>
          </p:cNvSpPr>
          <p:nvPr>
            <p:ph type="title"/>
          </p:nvPr>
        </p:nvSpPr>
        <p:spPr/>
        <p:txBody>
          <a:bodyPr>
            <a:normAutofit/>
          </a:bodyPr>
          <a:lstStyle/>
          <a:p>
            <a:r>
              <a:rPr lang="es-NI" sz="2800" b="1" dirty="0">
                <a:solidFill>
                  <a:schemeClr val="accent1"/>
                </a:solidFill>
                <a:latin typeface="Book Antiqua" panose="02040602050305030304" pitchFamily="18" charset="0"/>
              </a:rPr>
              <a:t>¿Qué pueden los países, desde la perspectiva de las finanzas públicas?</a:t>
            </a:r>
          </a:p>
        </p:txBody>
      </p:sp>
      <p:sp>
        <p:nvSpPr>
          <p:cNvPr id="3" name="Marcador de contenido 2">
            <a:extLst>
              <a:ext uri="{FF2B5EF4-FFF2-40B4-BE49-F238E27FC236}">
                <a16:creationId xmlns:a16="http://schemas.microsoft.com/office/drawing/2014/main" id="{2BE284DC-892F-4BAB-B6C1-71AC1E6ADFE7}"/>
              </a:ext>
            </a:extLst>
          </p:cNvPr>
          <p:cNvSpPr>
            <a:spLocks noGrp="1"/>
          </p:cNvSpPr>
          <p:nvPr>
            <p:ph idx="1"/>
          </p:nvPr>
        </p:nvSpPr>
        <p:spPr/>
        <p:txBody>
          <a:bodyPr/>
          <a:lstStyle/>
          <a:p>
            <a:pPr marL="0" indent="0">
              <a:buNone/>
            </a:pPr>
            <a:r>
              <a:rPr lang="es-NI" dirty="0">
                <a:solidFill>
                  <a:schemeClr val="accent1"/>
                </a:solidFill>
                <a:latin typeface="Book Antiqua" panose="02040602050305030304" pitchFamily="18" charset="0"/>
              </a:rPr>
              <a:t>Transferencia del riesgo</a:t>
            </a:r>
          </a:p>
          <a:p>
            <a:r>
              <a:rPr lang="es-ES" dirty="0">
                <a:latin typeface="Book Antiqua" panose="02040602050305030304" pitchFamily="18" charset="0"/>
              </a:rPr>
              <a:t>Es una técnica de gestión del riesgo, en la que el riesgo cambia de una parte a otra. </a:t>
            </a:r>
          </a:p>
          <a:p>
            <a:r>
              <a:rPr lang="es-ES" dirty="0">
                <a:latin typeface="Book Antiqua" panose="02040602050305030304" pitchFamily="18" charset="0"/>
              </a:rPr>
              <a:t>Los riesgos pueden transferirse entre individuos, </a:t>
            </a:r>
          </a:p>
          <a:p>
            <a:r>
              <a:rPr lang="es-ES" dirty="0">
                <a:latin typeface="Book Antiqua" panose="02040602050305030304" pitchFamily="18" charset="0"/>
              </a:rPr>
              <a:t>Los riesgos pueden transferirse de individuos a compañías de seguros</a:t>
            </a:r>
          </a:p>
          <a:p>
            <a:r>
              <a:rPr lang="es-ES" dirty="0">
                <a:latin typeface="Book Antiqua" panose="02040602050305030304" pitchFamily="18" charset="0"/>
              </a:rPr>
              <a:t>Los riesgos pueden transferirse de aseguradores a reaseguradores</a:t>
            </a:r>
            <a:endParaRPr lang="es-NI" dirty="0">
              <a:latin typeface="Book Antiqua" panose="02040602050305030304" pitchFamily="18" charset="0"/>
            </a:endParaRPr>
          </a:p>
          <a:p>
            <a:endParaRPr lang="es-NI" dirty="0"/>
          </a:p>
        </p:txBody>
      </p:sp>
    </p:spTree>
    <p:extLst>
      <p:ext uri="{BB962C8B-B14F-4D97-AF65-F5344CB8AC3E}">
        <p14:creationId xmlns:p14="http://schemas.microsoft.com/office/powerpoint/2010/main" val="51528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01D05-D388-4394-A532-569764E13918}"/>
              </a:ext>
            </a:extLst>
          </p:cNvPr>
          <p:cNvSpPr>
            <a:spLocks noGrp="1"/>
          </p:cNvSpPr>
          <p:nvPr>
            <p:ph type="title"/>
          </p:nvPr>
        </p:nvSpPr>
        <p:spPr/>
        <p:txBody>
          <a:bodyPr>
            <a:normAutofit/>
          </a:bodyPr>
          <a:lstStyle/>
          <a:p>
            <a:r>
              <a:rPr lang="es-NI" sz="2400" b="1" dirty="0">
                <a:solidFill>
                  <a:schemeClr val="accent1"/>
                </a:solidFill>
                <a:latin typeface="Book Antiqua" panose="02040602050305030304" pitchFamily="18" charset="0"/>
              </a:rPr>
              <a:t>¿Que permite la transferencia del riesgo?</a:t>
            </a:r>
          </a:p>
        </p:txBody>
      </p:sp>
      <p:sp>
        <p:nvSpPr>
          <p:cNvPr id="3" name="Marcador de contenido 2">
            <a:extLst>
              <a:ext uri="{FF2B5EF4-FFF2-40B4-BE49-F238E27FC236}">
                <a16:creationId xmlns:a16="http://schemas.microsoft.com/office/drawing/2014/main" id="{097237E1-E922-4A2B-B818-1DB0094728B8}"/>
              </a:ext>
            </a:extLst>
          </p:cNvPr>
          <p:cNvSpPr>
            <a:spLocks noGrp="1"/>
          </p:cNvSpPr>
          <p:nvPr>
            <p:ph idx="1"/>
          </p:nvPr>
        </p:nvSpPr>
        <p:spPr>
          <a:xfrm>
            <a:off x="838200" y="1825625"/>
            <a:ext cx="10515600" cy="1863506"/>
          </a:xfrm>
        </p:spPr>
        <p:txBody>
          <a:bodyPr>
            <a:normAutofit/>
          </a:bodyPr>
          <a:lstStyle/>
          <a:p>
            <a:pPr algn="just">
              <a:buFont typeface="Wingdings" panose="05000000000000000000" pitchFamily="2" charset="2"/>
              <a:buChar char="ü"/>
            </a:pPr>
            <a:r>
              <a:rPr lang="es-ES" sz="2400" dirty="0">
                <a:latin typeface="Book Antiqua" panose="02040602050305030304" pitchFamily="18" charset="0"/>
              </a:rPr>
              <a:t>Tener liquidez rápida a los gobiernos inmediatamente después de un desastre natural, </a:t>
            </a:r>
          </a:p>
          <a:p>
            <a:pPr algn="just">
              <a:buFont typeface="Wingdings" panose="05000000000000000000" pitchFamily="2" charset="2"/>
              <a:buChar char="ü"/>
            </a:pPr>
            <a:endParaRPr lang="es-ES" sz="2400" dirty="0">
              <a:latin typeface="Book Antiqua" panose="02040602050305030304" pitchFamily="18" charset="0"/>
            </a:endParaRPr>
          </a:p>
          <a:p>
            <a:pPr algn="just">
              <a:buFont typeface="Wingdings" panose="05000000000000000000" pitchFamily="2" charset="2"/>
              <a:buChar char="ü"/>
            </a:pPr>
            <a:r>
              <a:rPr lang="es-ES" sz="2400" dirty="0">
                <a:latin typeface="Book Antiqua" panose="02040602050305030304" pitchFamily="18" charset="0"/>
              </a:rPr>
              <a:t>Abordar las necesidades más inmediatas. </a:t>
            </a:r>
            <a:endParaRPr lang="es-NI" sz="2400" dirty="0">
              <a:latin typeface="Book Antiqua" panose="02040602050305030304" pitchFamily="18" charset="0"/>
            </a:endParaRPr>
          </a:p>
        </p:txBody>
      </p:sp>
    </p:spTree>
    <p:extLst>
      <p:ext uri="{BB962C8B-B14F-4D97-AF65-F5344CB8AC3E}">
        <p14:creationId xmlns:p14="http://schemas.microsoft.com/office/powerpoint/2010/main" val="116042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A4C59-B3E2-45DC-8291-1A9001B640DB}"/>
              </a:ext>
            </a:extLst>
          </p:cNvPr>
          <p:cNvSpPr>
            <a:spLocks noGrp="1"/>
          </p:cNvSpPr>
          <p:nvPr>
            <p:ph type="title"/>
          </p:nvPr>
        </p:nvSpPr>
        <p:spPr/>
        <p:txBody>
          <a:bodyPr>
            <a:normAutofit/>
          </a:bodyPr>
          <a:lstStyle/>
          <a:p>
            <a:r>
              <a:rPr lang="es-NI" sz="2800" b="1" dirty="0">
                <a:solidFill>
                  <a:schemeClr val="accent1"/>
                </a:solidFill>
                <a:latin typeface="Book Antiqua" panose="02040602050305030304" pitchFamily="18" charset="0"/>
              </a:rPr>
              <a:t>CCRIF</a:t>
            </a:r>
          </a:p>
        </p:txBody>
      </p:sp>
      <p:sp>
        <p:nvSpPr>
          <p:cNvPr id="3" name="Marcador de contenido 2">
            <a:extLst>
              <a:ext uri="{FF2B5EF4-FFF2-40B4-BE49-F238E27FC236}">
                <a16:creationId xmlns:a16="http://schemas.microsoft.com/office/drawing/2014/main" id="{FA735C9A-3C55-4974-86FF-B7D22E70826C}"/>
              </a:ext>
            </a:extLst>
          </p:cNvPr>
          <p:cNvSpPr>
            <a:spLocks noGrp="1"/>
          </p:cNvSpPr>
          <p:nvPr>
            <p:ph idx="1"/>
          </p:nvPr>
        </p:nvSpPr>
        <p:spPr>
          <a:xfrm>
            <a:off x="838200" y="1825625"/>
            <a:ext cx="10515600" cy="4858954"/>
          </a:xfrm>
        </p:spPr>
        <p:txBody>
          <a:bodyPr>
            <a:normAutofit fontScale="92500"/>
          </a:bodyPr>
          <a:lstStyle/>
          <a:p>
            <a:pPr algn="just"/>
            <a:r>
              <a:rPr lang="es-ES" sz="2600" dirty="0">
                <a:latin typeface="Book Antiqua" panose="02040602050305030304" pitchFamily="18" charset="0"/>
              </a:rPr>
              <a:t>En 2007, el Centro de Seguro de Riesgo de Catástrofes del Caribe se formó como el primer fondo de riesgo multi país en el mundo, y fue el primer instrumento de seguro en desarrollar con éxito pólizas paramétricas respaldadas por los mercados tradicionales y de capitales. </a:t>
            </a:r>
          </a:p>
          <a:p>
            <a:pPr algn="just"/>
            <a:r>
              <a:rPr lang="es-ES" sz="2600" dirty="0">
                <a:latin typeface="Book Antiqua" panose="02040602050305030304" pitchFamily="18" charset="0"/>
              </a:rPr>
              <a:t>Fue diseñado como un fondo regional de catástrofes para que los gobiernos del Caribe limiten el impacto financiero de huracanes y terremotos devastadores proporcionando rápidamente liquidez financiera cuando se activa una política. </a:t>
            </a:r>
          </a:p>
          <a:p>
            <a:pPr algn="just"/>
            <a:endParaRPr lang="es-ES" sz="2600" dirty="0">
              <a:latin typeface="Book Antiqua" panose="02040602050305030304" pitchFamily="18" charset="0"/>
            </a:endParaRPr>
          </a:p>
          <a:p>
            <a:pPr algn="just"/>
            <a:r>
              <a:rPr lang="es-ES" sz="2600" dirty="0">
                <a:latin typeface="Book Antiqua" panose="02040602050305030304" pitchFamily="18" charset="0"/>
              </a:rPr>
              <a:t>El CCRIF es una empresa de cartera segregada, propiedad, operada y registrada en el Caribe. Limita el impacto financiero de huracanes catastróficos, terremotos y eventos de lluvias excesivas a los gobiernos del Caribe.</a:t>
            </a:r>
          </a:p>
          <a:p>
            <a:endParaRPr lang="es-NI" dirty="0"/>
          </a:p>
        </p:txBody>
      </p:sp>
    </p:spTree>
    <p:extLst>
      <p:ext uri="{BB962C8B-B14F-4D97-AF65-F5344CB8AC3E}">
        <p14:creationId xmlns:p14="http://schemas.microsoft.com/office/powerpoint/2010/main" val="386194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4A952-F7CF-45C4-8341-2A7F43492415}"/>
              </a:ext>
            </a:extLst>
          </p:cNvPr>
          <p:cNvSpPr>
            <a:spLocks noGrp="1"/>
          </p:cNvSpPr>
          <p:nvPr>
            <p:ph type="title"/>
          </p:nvPr>
        </p:nvSpPr>
        <p:spPr/>
        <p:txBody>
          <a:bodyPr>
            <a:normAutofit/>
          </a:bodyPr>
          <a:lstStyle/>
          <a:p>
            <a:r>
              <a:rPr lang="es-NI" sz="2800" b="1" dirty="0">
                <a:solidFill>
                  <a:schemeClr val="accent1"/>
                </a:solidFill>
                <a:latin typeface="Book Antiqua" panose="02040602050305030304" pitchFamily="18" charset="0"/>
              </a:rPr>
              <a:t>Nicaragua fue el primer país de CA que contrato una póliza de seguro paramétrico con el CCRIF</a:t>
            </a:r>
          </a:p>
        </p:txBody>
      </p:sp>
      <p:sp>
        <p:nvSpPr>
          <p:cNvPr id="3" name="Marcador de contenido 2">
            <a:extLst>
              <a:ext uri="{FF2B5EF4-FFF2-40B4-BE49-F238E27FC236}">
                <a16:creationId xmlns:a16="http://schemas.microsoft.com/office/drawing/2014/main" id="{814CEB0E-5916-4B05-8DEC-5CD64FB42FD5}"/>
              </a:ext>
            </a:extLst>
          </p:cNvPr>
          <p:cNvSpPr>
            <a:spLocks noGrp="1"/>
          </p:cNvSpPr>
          <p:nvPr>
            <p:ph idx="1"/>
          </p:nvPr>
        </p:nvSpPr>
        <p:spPr/>
        <p:txBody>
          <a:bodyPr/>
          <a:lstStyle/>
          <a:p>
            <a:pPr algn="just"/>
            <a:r>
              <a:rPr lang="es-ES" dirty="0">
                <a:latin typeface="Book Antiqua" panose="02040602050305030304" pitchFamily="18" charset="0"/>
              </a:rPr>
              <a:t>A partir de 2015, Nicaragua fue el primer país de Centroamérica en contar con un seguro contra terremoto y ciclones tropicales (solo vientos y marejadas ciclónicas). </a:t>
            </a:r>
          </a:p>
          <a:p>
            <a:pPr algn="just"/>
            <a:endParaRPr lang="es-ES" dirty="0">
              <a:latin typeface="Book Antiqua" panose="02040602050305030304" pitchFamily="18" charset="0"/>
            </a:endParaRPr>
          </a:p>
          <a:p>
            <a:pPr algn="just"/>
            <a:r>
              <a:rPr lang="es-ES" dirty="0">
                <a:latin typeface="Book Antiqua" panose="02040602050305030304" pitchFamily="18" charset="0"/>
              </a:rPr>
              <a:t>En julio 2017, se contrató la póliza de lluvias extensivas. </a:t>
            </a:r>
            <a:endParaRPr lang="es-NI" dirty="0">
              <a:latin typeface="Book Antiqua" panose="02040602050305030304" pitchFamily="18" charset="0"/>
            </a:endParaRPr>
          </a:p>
        </p:txBody>
      </p:sp>
    </p:spTree>
    <p:extLst>
      <p:ext uri="{BB962C8B-B14F-4D97-AF65-F5344CB8AC3E}">
        <p14:creationId xmlns:p14="http://schemas.microsoft.com/office/powerpoint/2010/main" val="91318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11CC8-CD2B-4FAB-B957-69CE05EE304E}"/>
              </a:ext>
            </a:extLst>
          </p:cNvPr>
          <p:cNvSpPr>
            <a:spLocks noGrp="1"/>
          </p:cNvSpPr>
          <p:nvPr>
            <p:ph type="title"/>
          </p:nvPr>
        </p:nvSpPr>
        <p:spPr/>
        <p:txBody>
          <a:bodyPr/>
          <a:lstStyle/>
          <a:p>
            <a:r>
              <a:rPr lang="es-NI" sz="2800" b="1" dirty="0">
                <a:solidFill>
                  <a:schemeClr val="accent1"/>
                </a:solidFill>
                <a:latin typeface="Book Antiqua" panose="02040602050305030304" pitchFamily="18" charset="0"/>
              </a:rPr>
              <a:t>Póliza sobre ciclones tropicales (vientos, marejadas ciclónicas)</a:t>
            </a:r>
            <a:br>
              <a:rPr lang="es-NI" sz="2800" b="1" dirty="0">
                <a:solidFill>
                  <a:schemeClr val="accent1"/>
                </a:solidFill>
                <a:latin typeface="Book Antiqua" panose="02040602050305030304" pitchFamily="18" charset="0"/>
              </a:rPr>
            </a:br>
            <a:r>
              <a:rPr lang="es-NI" sz="2800" b="1" dirty="0">
                <a:solidFill>
                  <a:schemeClr val="accent1"/>
                </a:solidFill>
                <a:latin typeface="Book Antiqua" panose="02040602050305030304" pitchFamily="18" charset="0"/>
              </a:rPr>
              <a:t>Póliza por USD800 mil</a:t>
            </a:r>
          </a:p>
        </p:txBody>
      </p:sp>
      <p:sp>
        <p:nvSpPr>
          <p:cNvPr id="3" name="Marcador de contenido 2">
            <a:extLst>
              <a:ext uri="{FF2B5EF4-FFF2-40B4-BE49-F238E27FC236}">
                <a16:creationId xmlns:a16="http://schemas.microsoft.com/office/drawing/2014/main" id="{0B90C171-2B88-4725-97E5-C8D66DEAEFCC}"/>
              </a:ext>
            </a:extLst>
          </p:cNvPr>
          <p:cNvSpPr>
            <a:spLocks noGrp="1"/>
          </p:cNvSpPr>
          <p:nvPr>
            <p:ph idx="1"/>
          </p:nvPr>
        </p:nvSpPr>
        <p:spPr>
          <a:xfrm>
            <a:off x="838200" y="1944414"/>
            <a:ext cx="10515600" cy="4232549"/>
          </a:xfrm>
        </p:spPr>
        <p:txBody>
          <a:bodyPr>
            <a:normAutofit fontScale="70000" lnSpcReduction="20000"/>
          </a:bodyPr>
          <a:lstStyle/>
          <a:p>
            <a:pPr algn="just"/>
            <a:r>
              <a:rPr lang="es-ES" dirty="0">
                <a:latin typeface="Book Antiqua" panose="02040602050305030304" pitchFamily="18" charset="0"/>
              </a:rPr>
              <a:t>Para el evento Ciclón Tropical se refiere a una tormenta o sistema de tormentas que ocurre durante el Periodo de Vigencia de la Póliza y que resulta en una velocidad máxima sostenida por un minuto de al menos 39 mph en un cuadrante mínimo de 30 arco segundos de la cuadricula dentro del Área de Cobertura, de conformidad con el Modelo de Segunda Generación CCRIF SPC.</a:t>
            </a:r>
          </a:p>
          <a:p>
            <a:pPr algn="just"/>
            <a:r>
              <a:rPr lang="es-ES" dirty="0">
                <a:latin typeface="Book Antiqua" panose="02040602050305030304" pitchFamily="18" charset="0"/>
              </a:rPr>
              <a:t>Si se activa bajo las condiciones mínimas, se recibe el valor pagado por la póliza anual: USD800,000. Si el evento alcanza el máximo acordado en los parámetros se recibiría USD15,220,261. </a:t>
            </a:r>
          </a:p>
          <a:p>
            <a:pPr algn="just"/>
            <a:endParaRPr lang="es-ES" dirty="0">
              <a:latin typeface="Book Antiqua" panose="02040602050305030304" pitchFamily="18" charset="0"/>
            </a:endParaRPr>
          </a:p>
          <a:p>
            <a:pPr algn="just"/>
            <a:r>
              <a:rPr lang="es-ES" dirty="0">
                <a:latin typeface="Book Antiqua" panose="02040602050305030304" pitchFamily="18" charset="0"/>
              </a:rPr>
              <a:t>Los parámetros es la información sobre cualquier ciclón tropical en el Atlántico Norte y Pacifico Noreste ofrecida por la Agencia Meteorológica de Ciclones Tropicales, utilizada por el Agente de Cálculo como insumo para alimentar el Modelo de Segunda Generación del CCRIF SPC.</a:t>
            </a:r>
          </a:p>
          <a:p>
            <a:pPr algn="just"/>
            <a:endParaRPr lang="es-ES" dirty="0">
              <a:latin typeface="Book Antiqua" panose="02040602050305030304" pitchFamily="18" charset="0"/>
            </a:endParaRPr>
          </a:p>
          <a:p>
            <a:pPr algn="just"/>
            <a:r>
              <a:rPr lang="es-ES" dirty="0">
                <a:latin typeface="Book Antiqua" panose="02040602050305030304" pitchFamily="18" charset="0"/>
              </a:rPr>
              <a:t>En diciembre de 2016, el Huracán Otto activo la póliza y el país recibió un monto de US$1,110,193.</a:t>
            </a:r>
            <a:endParaRPr lang="es-NI" dirty="0">
              <a:latin typeface="Book Antiqua" panose="02040602050305030304" pitchFamily="18" charset="0"/>
            </a:endParaRPr>
          </a:p>
        </p:txBody>
      </p:sp>
    </p:spTree>
    <p:extLst>
      <p:ext uri="{BB962C8B-B14F-4D97-AF65-F5344CB8AC3E}">
        <p14:creationId xmlns:p14="http://schemas.microsoft.com/office/powerpoint/2010/main" val="300391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14FF7-FEDB-41FE-B787-9EFA61ACB1B1}"/>
              </a:ext>
            </a:extLst>
          </p:cNvPr>
          <p:cNvSpPr>
            <a:spLocks noGrp="1"/>
          </p:cNvSpPr>
          <p:nvPr>
            <p:ph type="title"/>
          </p:nvPr>
        </p:nvSpPr>
        <p:spPr/>
        <p:txBody>
          <a:bodyPr>
            <a:normAutofit/>
          </a:bodyPr>
          <a:lstStyle/>
          <a:p>
            <a:r>
              <a:rPr lang="es-ES" sz="2400" b="1" dirty="0">
                <a:solidFill>
                  <a:schemeClr val="accent1"/>
                </a:solidFill>
                <a:latin typeface="Book Antiqua" panose="02040602050305030304" pitchFamily="18" charset="0"/>
              </a:rPr>
              <a:t>Póliza sobre exceso de lluvia </a:t>
            </a:r>
            <a:br>
              <a:rPr lang="es-ES" sz="2400" b="1" dirty="0">
                <a:solidFill>
                  <a:schemeClr val="accent1"/>
                </a:solidFill>
                <a:latin typeface="Book Antiqua" panose="02040602050305030304" pitchFamily="18" charset="0"/>
              </a:rPr>
            </a:br>
            <a:r>
              <a:rPr lang="es-ES" sz="2400" b="1" dirty="0">
                <a:solidFill>
                  <a:schemeClr val="accent1"/>
                </a:solidFill>
                <a:latin typeface="Book Antiqua" panose="02040602050305030304" pitchFamily="18" charset="0"/>
              </a:rPr>
              <a:t>Póliza por USD500 mil</a:t>
            </a:r>
            <a:endParaRPr lang="es-NI" sz="2400" b="1" dirty="0">
              <a:solidFill>
                <a:schemeClr val="accent1"/>
              </a:solidFill>
              <a:latin typeface="Book Antiqua" panose="02040602050305030304" pitchFamily="18" charset="0"/>
            </a:endParaRPr>
          </a:p>
        </p:txBody>
      </p:sp>
      <p:sp>
        <p:nvSpPr>
          <p:cNvPr id="3" name="Marcador de contenido 2">
            <a:extLst>
              <a:ext uri="{FF2B5EF4-FFF2-40B4-BE49-F238E27FC236}">
                <a16:creationId xmlns:a16="http://schemas.microsoft.com/office/drawing/2014/main" id="{9FE475E3-1F19-43B4-94B8-EE78AA192DE7}"/>
              </a:ext>
            </a:extLst>
          </p:cNvPr>
          <p:cNvSpPr>
            <a:spLocks noGrp="1"/>
          </p:cNvSpPr>
          <p:nvPr>
            <p:ph idx="1"/>
          </p:nvPr>
        </p:nvSpPr>
        <p:spPr/>
        <p:txBody>
          <a:bodyPr/>
          <a:lstStyle/>
          <a:p>
            <a:r>
              <a:rPr lang="es-ES" sz="2400" dirty="0">
                <a:latin typeface="Book Antiqua" panose="02040602050305030304" pitchFamily="18" charset="0"/>
              </a:rPr>
              <a:t>Si se activa bajo las condiciones mínimas, se recibe el valor pagado por la póliza anual: USD500,000 Si el evento alcanza el máximo acordado en los parámetros se recibiría USD3,036,352. </a:t>
            </a:r>
          </a:p>
          <a:p>
            <a:endParaRPr lang="es-NI" dirty="0"/>
          </a:p>
        </p:txBody>
      </p:sp>
    </p:spTree>
    <p:extLst>
      <p:ext uri="{BB962C8B-B14F-4D97-AF65-F5344CB8AC3E}">
        <p14:creationId xmlns:p14="http://schemas.microsoft.com/office/powerpoint/2010/main" val="328607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A8ECB-1C42-4AB9-8AA8-606E14F756BA}"/>
              </a:ext>
            </a:extLst>
          </p:cNvPr>
          <p:cNvSpPr>
            <a:spLocks noGrp="1"/>
          </p:cNvSpPr>
          <p:nvPr>
            <p:ph type="title"/>
          </p:nvPr>
        </p:nvSpPr>
        <p:spPr/>
        <p:txBody>
          <a:bodyPr/>
          <a:lstStyle/>
          <a:p>
            <a:r>
              <a:rPr lang="es-NI" sz="2400" b="1" dirty="0">
                <a:solidFill>
                  <a:schemeClr val="accent1"/>
                </a:solidFill>
                <a:latin typeface="Book Antiqua" panose="02040602050305030304" pitchFamily="18" charset="0"/>
              </a:rPr>
              <a:t>Póliza sobre Terremotos póliza por USD1 millón</a:t>
            </a:r>
          </a:p>
        </p:txBody>
      </p:sp>
      <p:sp>
        <p:nvSpPr>
          <p:cNvPr id="3" name="Marcador de contenido 2">
            <a:extLst>
              <a:ext uri="{FF2B5EF4-FFF2-40B4-BE49-F238E27FC236}">
                <a16:creationId xmlns:a16="http://schemas.microsoft.com/office/drawing/2014/main" id="{D0D6825D-0103-4E08-AAE9-6E8AAF6D4E35}"/>
              </a:ext>
            </a:extLst>
          </p:cNvPr>
          <p:cNvSpPr>
            <a:spLocks noGrp="1"/>
          </p:cNvSpPr>
          <p:nvPr>
            <p:ph idx="1"/>
          </p:nvPr>
        </p:nvSpPr>
        <p:spPr>
          <a:xfrm>
            <a:off x="838200" y="1690688"/>
            <a:ext cx="10515600" cy="4888787"/>
          </a:xfrm>
        </p:spPr>
        <p:txBody>
          <a:bodyPr>
            <a:normAutofit fontScale="70000" lnSpcReduction="20000"/>
          </a:bodyPr>
          <a:lstStyle/>
          <a:p>
            <a:pPr algn="just"/>
            <a:r>
              <a:rPr lang="es-ES" dirty="0">
                <a:latin typeface="Book Antiqua" panose="02040602050305030304" pitchFamily="18" charset="0"/>
              </a:rPr>
              <a:t>Si se activa bajo las condiciones mínimas, se recibe el valor pagado por la póliza anual: USD1,000,000. </a:t>
            </a:r>
          </a:p>
          <a:p>
            <a:pPr algn="just"/>
            <a:r>
              <a:rPr lang="es-ES" dirty="0">
                <a:latin typeface="Book Antiqua" panose="02040602050305030304" pitchFamily="18" charset="0"/>
              </a:rPr>
              <a:t>Si el evento alcanza el máximo acordado en los parámetros se recibiría USD23,039,470. </a:t>
            </a:r>
          </a:p>
          <a:p>
            <a:pPr algn="just"/>
            <a:r>
              <a:rPr lang="es-ES" dirty="0">
                <a:latin typeface="Book Antiqua" panose="02040602050305030304" pitchFamily="18" charset="0"/>
              </a:rPr>
              <a:t>Se activa cuando un evento es clasificado como terremoto, de una magnitud de 5.0 o mayor y</a:t>
            </a:r>
          </a:p>
          <a:p>
            <a:pPr algn="just"/>
            <a:r>
              <a:rPr lang="es-ES" dirty="0">
                <a:latin typeface="Book Antiqua" panose="02040602050305030304" pitchFamily="18" charset="0"/>
              </a:rPr>
              <a:t>que resulte en un de pico de aceleración sísmica de al menos 0.01g </a:t>
            </a:r>
          </a:p>
          <a:p>
            <a:pPr algn="just"/>
            <a:r>
              <a:rPr lang="es-ES" dirty="0">
                <a:latin typeface="Book Antiqua" panose="02040602050305030304" pitchFamily="18" charset="0"/>
              </a:rPr>
              <a:t>en al menos una coordenada de 30 arco segundos (aprox. 900 metros) de la cuadricula dentro del Área de Cobertura, de conformidad con el Modelo de Segunda Generación CCRIF SPC.</a:t>
            </a:r>
          </a:p>
          <a:p>
            <a:pPr algn="just"/>
            <a:r>
              <a:rPr lang="es-ES" dirty="0">
                <a:latin typeface="Book Antiqua" panose="02040602050305030304" pitchFamily="18" charset="0"/>
              </a:rPr>
              <a:t>Los parámetros del evento terremoto es la información ofrecida por las Agencias Sismológicas sobre cualquier terremoto, utilizada por el Agente de Cálculo para determinar la Pérdida Modelada (TE). </a:t>
            </a:r>
          </a:p>
          <a:p>
            <a:pPr algn="just"/>
            <a:r>
              <a:rPr lang="es-ES" dirty="0">
                <a:latin typeface="Book Antiqua" panose="02040602050305030304" pitchFamily="18" charset="0"/>
              </a:rPr>
              <a:t>Los parámetros son: fecha/tiempo, ubicación (latitud y longitud) del epicentro del terremoto, profundidad y la magnitud-momento.</a:t>
            </a:r>
          </a:p>
          <a:p>
            <a:r>
              <a:rPr lang="es-ES" dirty="0">
                <a:latin typeface="Book Antiqua" panose="02040602050305030304" pitchFamily="18" charset="0"/>
              </a:rPr>
              <a:t>En junio de 2016, el terremoto de Chinandega activo la póliza y el país recibió USD500,000.</a:t>
            </a:r>
          </a:p>
          <a:p>
            <a:endParaRPr lang="es-NI" dirty="0"/>
          </a:p>
        </p:txBody>
      </p:sp>
    </p:spTree>
    <p:extLst>
      <p:ext uri="{BB962C8B-B14F-4D97-AF65-F5344CB8AC3E}">
        <p14:creationId xmlns:p14="http://schemas.microsoft.com/office/powerpoint/2010/main" val="331138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15FA4-8D89-4B30-AC60-0388C5559881}"/>
              </a:ext>
            </a:extLst>
          </p:cNvPr>
          <p:cNvSpPr>
            <a:spLocks noGrp="1"/>
          </p:cNvSpPr>
          <p:nvPr>
            <p:ph type="title"/>
          </p:nvPr>
        </p:nvSpPr>
        <p:spPr/>
        <p:txBody>
          <a:bodyPr>
            <a:normAutofit/>
          </a:bodyPr>
          <a:lstStyle/>
          <a:p>
            <a:r>
              <a:rPr lang="es-ES" sz="2400" b="1" dirty="0">
                <a:solidFill>
                  <a:schemeClr val="accent1"/>
                </a:solidFill>
                <a:latin typeface="Book Antiqua" panose="02040602050305030304" pitchFamily="18" charset="0"/>
              </a:rPr>
              <a:t>Préstamo contingente con el BID</a:t>
            </a:r>
            <a:endParaRPr lang="es-NI" sz="2400" b="1" dirty="0">
              <a:solidFill>
                <a:schemeClr val="accent1"/>
              </a:solidFill>
              <a:latin typeface="Book Antiqua" panose="02040602050305030304" pitchFamily="18" charset="0"/>
            </a:endParaRPr>
          </a:p>
        </p:txBody>
      </p:sp>
      <p:sp>
        <p:nvSpPr>
          <p:cNvPr id="3" name="Marcador de contenido 2">
            <a:extLst>
              <a:ext uri="{FF2B5EF4-FFF2-40B4-BE49-F238E27FC236}">
                <a16:creationId xmlns:a16="http://schemas.microsoft.com/office/drawing/2014/main" id="{FD9322F2-39B6-4F84-B18B-C44CC8CAAC32}"/>
              </a:ext>
            </a:extLst>
          </p:cNvPr>
          <p:cNvSpPr>
            <a:spLocks noGrp="1"/>
          </p:cNvSpPr>
          <p:nvPr>
            <p:ph idx="1"/>
          </p:nvPr>
        </p:nvSpPr>
        <p:spPr/>
        <p:txBody>
          <a:bodyPr/>
          <a:lstStyle/>
          <a:p>
            <a:r>
              <a:rPr lang="es-ES" sz="2400" dirty="0">
                <a:latin typeface="Book Antiqua" panose="02040602050305030304" pitchFamily="18" charset="0"/>
              </a:rPr>
              <a:t>En enero de 2014, se firmó un contrato de préstamo contingente para emergencias por desastres naturales hasta por una suma de US$186 millones.</a:t>
            </a:r>
          </a:p>
          <a:p>
            <a:r>
              <a:rPr lang="es-ES" sz="2400" dirty="0">
                <a:latin typeface="Book Antiqua" panose="02040602050305030304" pitchFamily="18" charset="0"/>
              </a:rPr>
              <a:t>El 50% del monto del préstamo corresponde a capital ordinario del Banco y el otro 50% al Fondo de Operaciones Especiales. La vigencia del Préstamo es de cinco años y podrá ser prorrogado por cinco años adicionales. </a:t>
            </a:r>
          </a:p>
          <a:p>
            <a:endParaRPr lang="es-NI" dirty="0"/>
          </a:p>
        </p:txBody>
      </p:sp>
    </p:spTree>
    <p:extLst>
      <p:ext uri="{BB962C8B-B14F-4D97-AF65-F5344CB8AC3E}">
        <p14:creationId xmlns:p14="http://schemas.microsoft.com/office/powerpoint/2010/main" val="324486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9FB7B-53B9-4E37-A47F-A3D0C894A52A}"/>
              </a:ext>
            </a:extLst>
          </p:cNvPr>
          <p:cNvSpPr>
            <a:spLocks noGrp="1"/>
          </p:cNvSpPr>
          <p:nvPr>
            <p:ph type="title"/>
          </p:nvPr>
        </p:nvSpPr>
        <p:spPr/>
        <p:txBody>
          <a:bodyPr>
            <a:normAutofit/>
          </a:bodyPr>
          <a:lstStyle/>
          <a:p>
            <a:r>
              <a:rPr lang="es-ES" sz="2700" b="1" dirty="0">
                <a:solidFill>
                  <a:schemeClr val="accent1"/>
                </a:solidFill>
                <a:latin typeface="Book Antiqua" panose="02040602050305030304" pitchFamily="18" charset="0"/>
              </a:rPr>
              <a:t>Los eventos elegibles para activar el préstamo son: </a:t>
            </a:r>
            <a:br>
              <a:rPr lang="es-ES" dirty="0"/>
            </a:br>
            <a:endParaRPr lang="es-NI" dirty="0"/>
          </a:p>
        </p:txBody>
      </p:sp>
      <p:sp>
        <p:nvSpPr>
          <p:cNvPr id="3" name="Marcador de contenido 2">
            <a:extLst>
              <a:ext uri="{FF2B5EF4-FFF2-40B4-BE49-F238E27FC236}">
                <a16:creationId xmlns:a16="http://schemas.microsoft.com/office/drawing/2014/main" id="{81A478C3-8295-43A8-9CA4-435EA5419F88}"/>
              </a:ext>
            </a:extLst>
          </p:cNvPr>
          <p:cNvSpPr>
            <a:spLocks noGrp="1"/>
          </p:cNvSpPr>
          <p:nvPr>
            <p:ph idx="1"/>
          </p:nvPr>
        </p:nvSpPr>
        <p:spPr/>
        <p:txBody>
          <a:bodyPr>
            <a:normAutofit lnSpcReduction="10000"/>
          </a:bodyPr>
          <a:lstStyle/>
          <a:p>
            <a:pPr lvl="1" algn="just"/>
            <a:r>
              <a:rPr lang="es-ES" dirty="0">
                <a:latin typeface="Book Antiqua" panose="02040602050305030304" pitchFamily="18" charset="0"/>
              </a:rPr>
              <a:t>terremotos (mínimo un temblor intensidad VI o superior según la escala Mercalli Modificada de Intensidad que haya afectado al menos al 2% de la población dentro del área de cobertura); </a:t>
            </a:r>
          </a:p>
          <a:p>
            <a:pPr lvl="1" algn="just"/>
            <a:r>
              <a:rPr lang="es-ES" dirty="0">
                <a:latin typeface="Book Antiqua" panose="02040602050305030304" pitchFamily="18" charset="0"/>
              </a:rPr>
              <a:t>huracanes (exclusivamente ciclones tropicales, como mínimo haber producido vientos con una velocidad sostenida de 73 millas por hora o superior según la escala Saffir-Simpson y precipitaciones asociadas a un promedio de al menos 10 pulgadas en un periodo continuo de 24 horas); </a:t>
            </a:r>
          </a:p>
          <a:p>
            <a:pPr lvl="1" algn="just"/>
            <a:r>
              <a:rPr lang="es-ES" dirty="0">
                <a:latin typeface="Book Antiqua" panose="02040602050305030304" pitchFamily="18" charset="0"/>
              </a:rPr>
              <a:t>y precipitaciones (reporten al menos, un punto de medición dentro de las áreas de cobertura de Alta Densidad Poblacional, definidas para este tipo de eventos, haber producido como mínimo precipitaciones en un promedio de al menos 15 pulgadas en un periodo continuo de 24 horas).</a:t>
            </a:r>
            <a:endParaRPr lang="es-NI" dirty="0">
              <a:latin typeface="Book Antiqua" panose="02040602050305030304" pitchFamily="18" charset="0"/>
            </a:endParaRPr>
          </a:p>
        </p:txBody>
      </p:sp>
    </p:spTree>
    <p:extLst>
      <p:ext uri="{BB962C8B-B14F-4D97-AF65-F5344CB8AC3E}">
        <p14:creationId xmlns:p14="http://schemas.microsoft.com/office/powerpoint/2010/main" val="321353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6B88E2A-BDE6-4D90-90D1-3AA67E13097B}"/>
              </a:ext>
            </a:extLst>
          </p:cNvPr>
          <p:cNvSpPr txBox="1"/>
          <p:nvPr/>
        </p:nvSpPr>
        <p:spPr>
          <a:xfrm>
            <a:off x="1016875" y="5355006"/>
            <a:ext cx="10491952" cy="1015663"/>
          </a:xfrm>
          <a:prstGeom prst="rect">
            <a:avLst/>
          </a:prstGeom>
          <a:noFill/>
        </p:spPr>
        <p:txBody>
          <a:bodyPr wrap="square">
            <a:spAutoFit/>
          </a:bodyPr>
          <a:lstStyle/>
          <a:p>
            <a:pPr algn="just"/>
            <a:r>
              <a:rPr lang="es-ES" sz="2000" dirty="0">
                <a:latin typeface="Book Antiqua" panose="02040602050305030304" pitchFamily="18" charset="0"/>
              </a:rPr>
              <a:t>El riesgo depende de la existencia de una amenaza, una exposición y una vulnerabilidad.</a:t>
            </a:r>
          </a:p>
          <a:p>
            <a:pPr algn="just"/>
            <a:r>
              <a:rPr lang="es-ES" sz="2000" dirty="0">
                <a:latin typeface="Book Antiqua" panose="02040602050305030304" pitchFamily="18" charset="0"/>
              </a:rPr>
              <a:t>Pero no necesariamente es la suma de estas. </a:t>
            </a:r>
          </a:p>
          <a:p>
            <a:pPr algn="just"/>
            <a:r>
              <a:rPr lang="es-ES" sz="2000" dirty="0">
                <a:latin typeface="Book Antiqua" panose="02040602050305030304" pitchFamily="18" charset="0"/>
              </a:rPr>
              <a:t>Es el resultante de la combinación sinérgica de las mismas.</a:t>
            </a:r>
          </a:p>
        </p:txBody>
      </p:sp>
      <p:graphicFrame>
        <p:nvGraphicFramePr>
          <p:cNvPr id="6" name="4 Marcador de contenido">
            <a:extLst>
              <a:ext uri="{FF2B5EF4-FFF2-40B4-BE49-F238E27FC236}">
                <a16:creationId xmlns:a16="http://schemas.microsoft.com/office/drawing/2014/main" id="{5F2DCA30-6CB4-4827-A4C5-C5FC45308F6A}"/>
              </a:ext>
            </a:extLst>
          </p:cNvPr>
          <p:cNvGraphicFramePr>
            <a:graphicFrameLocks/>
          </p:cNvGraphicFramePr>
          <p:nvPr>
            <p:extLst>
              <p:ext uri="{D42A27DB-BD31-4B8C-83A1-F6EECF244321}">
                <p14:modId xmlns:p14="http://schemas.microsoft.com/office/powerpoint/2010/main" val="1094837346"/>
              </p:ext>
            </p:extLst>
          </p:nvPr>
        </p:nvGraphicFramePr>
        <p:xfrm>
          <a:off x="2133600" y="681037"/>
          <a:ext cx="7500862" cy="4048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503A4D54-43B3-4ABE-B7DD-774CFC6C02F9}"/>
              </a:ext>
            </a:extLst>
          </p:cNvPr>
          <p:cNvSpPr txBox="1"/>
          <p:nvPr/>
        </p:nvSpPr>
        <p:spPr>
          <a:xfrm>
            <a:off x="262758" y="579664"/>
            <a:ext cx="5014514" cy="523220"/>
          </a:xfrm>
          <a:prstGeom prst="rect">
            <a:avLst/>
          </a:prstGeom>
          <a:noFill/>
        </p:spPr>
        <p:txBody>
          <a:bodyPr wrap="none" rtlCol="0">
            <a:spAutoFit/>
          </a:bodyPr>
          <a:lstStyle/>
          <a:p>
            <a:r>
              <a:rPr lang="es-NI" sz="2800" b="1" dirty="0">
                <a:solidFill>
                  <a:schemeClr val="accent1"/>
                </a:solidFill>
                <a:latin typeface="Book Antiqua" panose="02040602050305030304" pitchFamily="18" charset="0"/>
              </a:rPr>
              <a:t>¿Qué se entiende por Riesgo?</a:t>
            </a:r>
          </a:p>
        </p:txBody>
      </p:sp>
      <p:sp>
        <p:nvSpPr>
          <p:cNvPr id="8" name="Llamada ovalada 10">
            <a:extLst>
              <a:ext uri="{FF2B5EF4-FFF2-40B4-BE49-F238E27FC236}">
                <a16:creationId xmlns:a16="http://schemas.microsoft.com/office/drawing/2014/main" id="{A95710A8-8B75-4637-AE75-311E72DD1C6B}"/>
              </a:ext>
            </a:extLst>
          </p:cNvPr>
          <p:cNvSpPr/>
          <p:nvPr/>
        </p:nvSpPr>
        <p:spPr>
          <a:xfrm rot="20376821">
            <a:off x="243890" y="1913055"/>
            <a:ext cx="3656731" cy="1524000"/>
          </a:xfrm>
          <a:prstGeom prst="wedgeEllipseCallout">
            <a:avLst>
              <a:gd name="adj1" fmla="val 26085"/>
              <a:gd name="adj2" fmla="val 73788"/>
            </a:avLst>
          </a:prstGeom>
          <a:noFill/>
          <a:ln>
            <a:solidFill>
              <a:srgbClr val="2C4D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800" dirty="0"/>
              <a:t>por su magnitud y/o características puede causar daños y</a:t>
            </a:r>
          </a:p>
          <a:p>
            <a:pPr algn="just"/>
            <a:r>
              <a:rPr lang="es-ES" sz="1800" dirty="0">
                <a:solidFill>
                  <a:schemeClr val="tx1"/>
                </a:solidFill>
              </a:rPr>
              <a:t>Por su </a:t>
            </a:r>
            <a:r>
              <a:rPr lang="es-ES" sz="1800" dirty="0">
                <a:solidFill>
                  <a:schemeClr val="tx1"/>
                </a:solidFill>
                <a:latin typeface="Book Antiqua" panose="02040602050305030304" pitchFamily="18" charset="0"/>
              </a:rPr>
              <a:t>magnitud y/o características, puede causar daños y pérdidas, producción  de bienes/servicios </a:t>
            </a:r>
            <a:r>
              <a:rPr lang="es-ES" sz="1800" dirty="0"/>
              <a:t>una Unidad Productora de bienes/servicios públicos</a:t>
            </a:r>
            <a:endParaRPr lang="es-NI" sz="12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27336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33F6AF7-64A6-4983-8192-A4756BAFF202}"/>
              </a:ext>
            </a:extLst>
          </p:cNvPr>
          <p:cNvSpPr>
            <a:spLocks noGrp="1"/>
          </p:cNvSpPr>
          <p:nvPr>
            <p:ph type="title"/>
          </p:nvPr>
        </p:nvSpPr>
        <p:spPr>
          <a:xfrm>
            <a:off x="831850" y="1709739"/>
            <a:ext cx="10515600" cy="1947862"/>
          </a:xfrm>
        </p:spPr>
        <p:txBody>
          <a:bodyPr>
            <a:normAutofit/>
          </a:bodyPr>
          <a:lstStyle/>
          <a:p>
            <a:pPr algn="ctr"/>
            <a:r>
              <a:rPr lang="es-NI" sz="4000" b="1" dirty="0">
                <a:solidFill>
                  <a:schemeClr val="accent1"/>
                </a:solidFill>
                <a:latin typeface="Book Antiqua" panose="02040602050305030304" pitchFamily="18" charset="0"/>
              </a:rPr>
              <a:t>Gracias por su atención</a:t>
            </a:r>
          </a:p>
        </p:txBody>
      </p:sp>
      <p:sp>
        <p:nvSpPr>
          <p:cNvPr id="3" name="Marcador de contenido 2">
            <a:extLst>
              <a:ext uri="{FF2B5EF4-FFF2-40B4-BE49-F238E27FC236}">
                <a16:creationId xmlns:a16="http://schemas.microsoft.com/office/drawing/2014/main" id="{383DB3FF-71BE-4444-9131-FD0BA3DD0F7F}"/>
              </a:ext>
            </a:extLst>
          </p:cNvPr>
          <p:cNvSpPr>
            <a:spLocks noGrp="1"/>
          </p:cNvSpPr>
          <p:nvPr>
            <p:ph type="body" idx="1"/>
          </p:nvPr>
        </p:nvSpPr>
        <p:spPr/>
        <p:txBody>
          <a:bodyPr>
            <a:normAutofit/>
          </a:bodyPr>
          <a:lstStyle/>
          <a:p>
            <a:endParaRPr lang="es-ES" dirty="0"/>
          </a:p>
          <a:p>
            <a:endParaRPr lang="es-NI" dirty="0"/>
          </a:p>
        </p:txBody>
      </p:sp>
    </p:spTree>
    <p:extLst>
      <p:ext uri="{BB962C8B-B14F-4D97-AF65-F5344CB8AC3E}">
        <p14:creationId xmlns:p14="http://schemas.microsoft.com/office/powerpoint/2010/main" val="273104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348BF-8F5A-4E12-81CC-2DBF59E658F4}"/>
              </a:ext>
            </a:extLst>
          </p:cNvPr>
          <p:cNvSpPr>
            <a:spLocks noGrp="1"/>
          </p:cNvSpPr>
          <p:nvPr>
            <p:ph type="title"/>
          </p:nvPr>
        </p:nvSpPr>
        <p:spPr/>
        <p:txBody>
          <a:bodyPr>
            <a:normAutofit/>
          </a:bodyPr>
          <a:lstStyle/>
          <a:p>
            <a:r>
              <a:rPr lang="es-NI" sz="2800" b="1" dirty="0">
                <a:solidFill>
                  <a:schemeClr val="accent1"/>
                </a:solidFill>
                <a:latin typeface="Book Antiqua" panose="02040602050305030304" pitchFamily="18" charset="0"/>
              </a:rPr>
              <a:t>Amenaza</a:t>
            </a:r>
          </a:p>
        </p:txBody>
      </p:sp>
      <p:sp>
        <p:nvSpPr>
          <p:cNvPr id="3" name="Marcador de contenido 2">
            <a:extLst>
              <a:ext uri="{FF2B5EF4-FFF2-40B4-BE49-F238E27FC236}">
                <a16:creationId xmlns:a16="http://schemas.microsoft.com/office/drawing/2014/main" id="{E8F1A575-BEB1-4FA2-8799-1BF4F39A5347}"/>
              </a:ext>
            </a:extLst>
          </p:cNvPr>
          <p:cNvSpPr>
            <a:spLocks noGrp="1"/>
          </p:cNvSpPr>
          <p:nvPr>
            <p:ph idx="1"/>
          </p:nvPr>
        </p:nvSpPr>
        <p:spPr/>
        <p:txBody>
          <a:bodyPr>
            <a:normAutofit fontScale="77500" lnSpcReduction="20000"/>
          </a:bodyPr>
          <a:lstStyle/>
          <a:p>
            <a:pPr algn="just"/>
            <a:r>
              <a:rPr lang="es-ES" dirty="0">
                <a:latin typeface="Book Antiqua" panose="02040602050305030304" pitchFamily="18" charset="0"/>
              </a:rPr>
              <a:t>Son un peligro latente que puede manifestarse dentro de un periodo de tiempo y en un territorio.</a:t>
            </a:r>
          </a:p>
          <a:p>
            <a:pPr algn="just"/>
            <a:r>
              <a:rPr lang="es-ES" dirty="0">
                <a:latin typeface="Book Antiqua" panose="02040602050305030304" pitchFamily="18" charset="0"/>
              </a:rPr>
              <a:t>Pueden ser el resultado de un evento de origen: natural, socio natural o antrópico</a:t>
            </a:r>
          </a:p>
          <a:p>
            <a:pPr algn="just"/>
            <a:r>
              <a:rPr lang="es-ES" dirty="0">
                <a:latin typeface="Book Antiqua" panose="02040602050305030304" pitchFamily="18" charset="0"/>
              </a:rPr>
              <a:t>La probabilidad de ocurrir estará en dependencia de la magnitud y/o características. Y por lo tanto, puede causar daños y pérdidas, en una Unidad Productora de bienes/servicios públicos o privados.</a:t>
            </a:r>
          </a:p>
          <a:p>
            <a:pPr algn="just"/>
            <a:r>
              <a:rPr lang="es-ES" dirty="0">
                <a:latin typeface="Book Antiqua" panose="02040602050305030304" pitchFamily="18" charset="0"/>
              </a:rPr>
              <a:t>Significa un suceso potencial de efectos negativos, que expone el futuro y el evento por si mismo.</a:t>
            </a:r>
          </a:p>
          <a:p>
            <a:pPr algn="just"/>
            <a:r>
              <a:rPr lang="es-ES" dirty="0">
                <a:latin typeface="Book Antiqua" panose="02040602050305030304" pitchFamily="18" charset="0"/>
              </a:rPr>
              <a:t>Sin la existencia de una amenaza no puede haber una condición de riesgo porque el riesgo de desastre siempre se asocia a un tipo de amenaza particular. </a:t>
            </a:r>
          </a:p>
          <a:p>
            <a:pPr algn="just"/>
            <a:r>
              <a:rPr lang="es-ES" dirty="0">
                <a:latin typeface="Book Antiqua" panose="02040602050305030304" pitchFamily="18" charset="0"/>
              </a:rPr>
              <a:t>La condición de los eventos los hace susceptibles en muchas ocasiones a ser anticipados y tomar acciones para reducir su existencia o impacto.</a:t>
            </a:r>
          </a:p>
          <a:p>
            <a:pPr algn="just"/>
            <a:r>
              <a:rPr lang="es-ES" dirty="0">
                <a:latin typeface="Book Antiqua" panose="02040602050305030304" pitchFamily="18" charset="0"/>
              </a:rPr>
              <a:t> </a:t>
            </a:r>
          </a:p>
          <a:p>
            <a:pPr algn="just"/>
            <a:endParaRPr lang="es-NI" dirty="0">
              <a:latin typeface="Book Antiqua" panose="02040602050305030304" pitchFamily="18" charset="0"/>
            </a:endParaRPr>
          </a:p>
        </p:txBody>
      </p:sp>
    </p:spTree>
    <p:extLst>
      <p:ext uri="{BB962C8B-B14F-4D97-AF65-F5344CB8AC3E}">
        <p14:creationId xmlns:p14="http://schemas.microsoft.com/office/powerpoint/2010/main" val="362191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3640D-3D05-486B-B86A-1ADB5F998A27}"/>
              </a:ext>
            </a:extLst>
          </p:cNvPr>
          <p:cNvSpPr>
            <a:spLocks noGrp="1"/>
          </p:cNvSpPr>
          <p:nvPr>
            <p:ph type="title"/>
          </p:nvPr>
        </p:nvSpPr>
        <p:spPr/>
        <p:txBody>
          <a:bodyPr/>
          <a:lstStyle/>
          <a:p>
            <a:endParaRPr lang="es-NI"/>
          </a:p>
        </p:txBody>
      </p:sp>
      <p:pic>
        <p:nvPicPr>
          <p:cNvPr id="5" name="Marcador de contenido 4">
            <a:extLst>
              <a:ext uri="{FF2B5EF4-FFF2-40B4-BE49-F238E27FC236}">
                <a16:creationId xmlns:a16="http://schemas.microsoft.com/office/drawing/2014/main" id="{4C351C77-FBF2-48EB-BA66-780B92BAF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73" y="105103"/>
            <a:ext cx="12349655" cy="6752897"/>
          </a:xfrm>
        </p:spPr>
      </p:pic>
    </p:spTree>
    <p:extLst>
      <p:ext uri="{BB962C8B-B14F-4D97-AF65-F5344CB8AC3E}">
        <p14:creationId xmlns:p14="http://schemas.microsoft.com/office/powerpoint/2010/main" val="352339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BCDE0-26D2-4933-A135-A6952D034A99}"/>
              </a:ext>
            </a:extLst>
          </p:cNvPr>
          <p:cNvSpPr>
            <a:spLocks noGrp="1"/>
          </p:cNvSpPr>
          <p:nvPr>
            <p:ph type="title"/>
          </p:nvPr>
        </p:nvSpPr>
        <p:spPr/>
        <p:txBody>
          <a:bodyPr>
            <a:normAutofit/>
          </a:bodyPr>
          <a:lstStyle/>
          <a:p>
            <a:r>
              <a:rPr lang="es-NI" sz="2800" b="1" dirty="0">
                <a:solidFill>
                  <a:schemeClr val="accent1"/>
                </a:solidFill>
                <a:latin typeface="Book Antiqua" panose="02040602050305030304" pitchFamily="18" charset="0"/>
              </a:rPr>
              <a:t>Vulnerabilidad</a:t>
            </a:r>
          </a:p>
        </p:txBody>
      </p:sp>
      <p:sp>
        <p:nvSpPr>
          <p:cNvPr id="3" name="Marcador de contenido 2">
            <a:extLst>
              <a:ext uri="{FF2B5EF4-FFF2-40B4-BE49-F238E27FC236}">
                <a16:creationId xmlns:a16="http://schemas.microsoft.com/office/drawing/2014/main" id="{D3838261-1725-4D64-9A2C-857171A4B842}"/>
              </a:ext>
            </a:extLst>
          </p:cNvPr>
          <p:cNvSpPr>
            <a:spLocks noGrp="1"/>
          </p:cNvSpPr>
          <p:nvPr>
            <p:ph idx="1"/>
          </p:nvPr>
        </p:nvSpPr>
        <p:spPr/>
        <p:txBody>
          <a:bodyPr>
            <a:normAutofit/>
          </a:bodyPr>
          <a:lstStyle/>
          <a:p>
            <a:pPr algn="just"/>
            <a:r>
              <a:rPr lang="es-ES" sz="2400" dirty="0">
                <a:latin typeface="Book Antiqua" panose="02040602050305030304" pitchFamily="18" charset="0"/>
              </a:rPr>
              <a:t>Se refiere a la susceptibilidad de sistemas humano, de producción, infraestructura, vivienda y otras activos tangibles que pueden sufrir daños y pérdidas, debido a factores construidos socialmente relacionado a condiciones inseguras en los entornos construidos y humanos.</a:t>
            </a:r>
          </a:p>
          <a:p>
            <a:pPr algn="just"/>
            <a:endParaRPr lang="es-ES" sz="2400" dirty="0">
              <a:latin typeface="Book Antiqua" panose="02040602050305030304" pitchFamily="18" charset="0"/>
            </a:endParaRPr>
          </a:p>
          <a:p>
            <a:pPr algn="just"/>
            <a:r>
              <a:rPr lang="es-ES" sz="2400" dirty="0">
                <a:latin typeface="Book Antiqua" panose="02040602050305030304" pitchFamily="18" charset="0"/>
              </a:rPr>
              <a:t>Comúnmente, se mide a través de dimensiones o factores que varían significativamente, según la escala de análisis: país, región, municipio, </a:t>
            </a:r>
            <a:r>
              <a:rPr lang="es-ES" sz="2400" dirty="0" err="1">
                <a:latin typeface="Book Antiqua" panose="02040602050305030304" pitchFamily="18" charset="0"/>
              </a:rPr>
              <a:t>etc</a:t>
            </a:r>
            <a:endParaRPr lang="es-ES" sz="2400" dirty="0">
              <a:latin typeface="Book Antiqua" panose="02040602050305030304" pitchFamily="18" charset="0"/>
            </a:endParaRPr>
          </a:p>
        </p:txBody>
      </p:sp>
    </p:spTree>
    <p:extLst>
      <p:ext uri="{BB962C8B-B14F-4D97-AF65-F5344CB8AC3E}">
        <p14:creationId xmlns:p14="http://schemas.microsoft.com/office/powerpoint/2010/main" val="170648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8B8C80-DC14-49D5-8EB6-24C5CDB52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104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DAEF3-76CC-4065-A7B4-74A00F538232}"/>
              </a:ext>
            </a:extLst>
          </p:cNvPr>
          <p:cNvSpPr>
            <a:spLocks noGrp="1"/>
          </p:cNvSpPr>
          <p:nvPr>
            <p:ph type="title"/>
          </p:nvPr>
        </p:nvSpPr>
        <p:spPr/>
        <p:txBody>
          <a:bodyPr>
            <a:normAutofit/>
          </a:bodyPr>
          <a:lstStyle/>
          <a:p>
            <a:r>
              <a:rPr lang="es-NI" sz="2800" b="1" dirty="0">
                <a:solidFill>
                  <a:schemeClr val="accent1"/>
                </a:solidFill>
                <a:latin typeface="Book Antiqua" panose="02040602050305030304" pitchFamily="18" charset="0"/>
              </a:rPr>
              <a:t>Exposición</a:t>
            </a:r>
          </a:p>
        </p:txBody>
      </p:sp>
      <p:sp>
        <p:nvSpPr>
          <p:cNvPr id="3" name="Marcador de contenido 2">
            <a:extLst>
              <a:ext uri="{FF2B5EF4-FFF2-40B4-BE49-F238E27FC236}">
                <a16:creationId xmlns:a16="http://schemas.microsoft.com/office/drawing/2014/main" id="{77BDC42F-E7BB-4FA2-825C-C90DB438146C}"/>
              </a:ext>
            </a:extLst>
          </p:cNvPr>
          <p:cNvSpPr>
            <a:spLocks noGrp="1"/>
          </p:cNvSpPr>
          <p:nvPr>
            <p:ph idx="1"/>
          </p:nvPr>
        </p:nvSpPr>
        <p:spPr/>
        <p:txBody>
          <a:bodyPr>
            <a:normAutofit/>
          </a:bodyPr>
          <a:lstStyle/>
          <a:p>
            <a:pPr algn="just"/>
            <a:r>
              <a:rPr lang="es-NI" sz="2400" dirty="0">
                <a:latin typeface="Book Antiqua" panose="02040602050305030304" pitchFamily="18" charset="0"/>
              </a:rPr>
              <a:t>Se refiere a la ubicación de las personas, sistemas de producción, infraestructura, viviendas y otros activos tangibles en zonas propensas a las amenazas. </a:t>
            </a:r>
          </a:p>
          <a:p>
            <a:pPr algn="just"/>
            <a:r>
              <a:rPr lang="es-NI" sz="2400" dirty="0">
                <a:latin typeface="Book Antiqua" panose="02040602050305030304" pitchFamily="18" charset="0"/>
              </a:rPr>
              <a:t>Es una variable muy cercana a la vulnerabilidad, aunque ambas indistintamente son confundidas.</a:t>
            </a:r>
          </a:p>
          <a:p>
            <a:pPr algn="just"/>
            <a:r>
              <a:rPr lang="es-NI" sz="2400" dirty="0">
                <a:latin typeface="Book Antiqua" panose="02040602050305030304" pitchFamily="18" charset="0"/>
              </a:rPr>
              <a:t>Por lo tanto, se puede decir que es el resultado de una dinámica social, ya que las necesidades humanos de espacios para vivir, siempre generaran una exposición a algún tipo de peligro.</a:t>
            </a:r>
          </a:p>
        </p:txBody>
      </p:sp>
    </p:spTree>
    <p:extLst>
      <p:ext uri="{BB962C8B-B14F-4D97-AF65-F5344CB8AC3E}">
        <p14:creationId xmlns:p14="http://schemas.microsoft.com/office/powerpoint/2010/main" val="6256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4399A6-2706-4E3B-AAFA-230ED1158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082"/>
            <a:ext cx="12086896" cy="6773917"/>
          </a:xfrm>
          <a:prstGeom prst="rect">
            <a:avLst/>
          </a:prstGeom>
        </p:spPr>
      </p:pic>
    </p:spTree>
    <p:extLst>
      <p:ext uri="{BB962C8B-B14F-4D97-AF65-F5344CB8AC3E}">
        <p14:creationId xmlns:p14="http://schemas.microsoft.com/office/powerpoint/2010/main" val="352719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D685B8-F78D-4DE7-B820-C80082AFFEF5}"/>
              </a:ext>
            </a:extLst>
          </p:cNvPr>
          <p:cNvSpPr>
            <a:spLocks noGrp="1"/>
          </p:cNvSpPr>
          <p:nvPr>
            <p:ph type="title"/>
          </p:nvPr>
        </p:nvSpPr>
        <p:spPr>
          <a:xfrm>
            <a:off x="14453" y="1832377"/>
            <a:ext cx="6842235" cy="5291557"/>
          </a:xfrm>
        </p:spPr>
        <p:txBody>
          <a:bodyPr>
            <a:normAutofit fontScale="90000"/>
          </a:bodyPr>
          <a:lstStyle/>
          <a:p>
            <a:r>
              <a:rPr lang="es-ES" sz="2200" dirty="0">
                <a:latin typeface="Book Antiqua" panose="02040602050305030304" pitchFamily="18" charset="0"/>
              </a:rPr>
              <a:t>Sismos</a:t>
            </a:r>
            <a:br>
              <a:rPr lang="es-ES" sz="2200" dirty="0">
                <a:latin typeface="Book Antiqua" panose="02040602050305030304" pitchFamily="18" charset="0"/>
              </a:rPr>
            </a:br>
            <a:r>
              <a:rPr lang="es-ES" sz="2200" dirty="0">
                <a:latin typeface="Book Antiqua" panose="02040602050305030304" pitchFamily="18" charset="0"/>
              </a:rPr>
              <a:t>Tsunamis</a:t>
            </a:r>
            <a:br>
              <a:rPr lang="es-ES" sz="2200" dirty="0">
                <a:latin typeface="Book Antiqua" panose="02040602050305030304" pitchFamily="18" charset="0"/>
              </a:rPr>
            </a:br>
            <a:r>
              <a:rPr lang="es-ES" sz="2200" dirty="0">
                <a:latin typeface="Book Antiqua" panose="02040602050305030304" pitchFamily="18" charset="0"/>
              </a:rPr>
              <a:t>Heladas</a:t>
            </a:r>
            <a:br>
              <a:rPr lang="es-ES" sz="2200" dirty="0">
                <a:latin typeface="Book Antiqua" panose="02040602050305030304" pitchFamily="18" charset="0"/>
              </a:rPr>
            </a:br>
            <a:r>
              <a:rPr lang="es-ES" sz="2200" dirty="0">
                <a:latin typeface="Book Antiqua" panose="02040602050305030304" pitchFamily="18" charset="0"/>
              </a:rPr>
              <a:t>Erupciones volcánicas</a:t>
            </a:r>
            <a:br>
              <a:rPr lang="es-ES" sz="2200" dirty="0">
                <a:latin typeface="Book Antiqua" panose="02040602050305030304" pitchFamily="18" charset="0"/>
              </a:rPr>
            </a:br>
            <a:r>
              <a:rPr lang="es-ES" sz="2200" dirty="0">
                <a:latin typeface="Book Antiqua" panose="02040602050305030304" pitchFamily="18" charset="0"/>
              </a:rPr>
              <a:t>Sequías</a:t>
            </a:r>
            <a:br>
              <a:rPr lang="es-ES" sz="2200" dirty="0">
                <a:latin typeface="Book Antiqua" panose="02040602050305030304" pitchFamily="18" charset="0"/>
              </a:rPr>
            </a:br>
            <a:r>
              <a:rPr lang="es-ES" sz="2200" dirty="0">
                <a:latin typeface="Book Antiqua" panose="02040602050305030304" pitchFamily="18" charset="0"/>
              </a:rPr>
              <a:t>Granizadas</a:t>
            </a:r>
            <a:br>
              <a:rPr lang="es-ES" sz="2200" dirty="0">
                <a:latin typeface="Book Antiqua" panose="02040602050305030304" pitchFamily="18" charset="0"/>
              </a:rPr>
            </a:br>
            <a:r>
              <a:rPr lang="es-ES" sz="2200" dirty="0">
                <a:latin typeface="Book Antiqua" panose="02040602050305030304" pitchFamily="18" charset="0"/>
              </a:rPr>
              <a:t>Lluvias intensas que ocasionan</a:t>
            </a:r>
            <a:br>
              <a:rPr lang="es-ES" sz="2200" dirty="0">
                <a:latin typeface="Book Antiqua" panose="02040602050305030304" pitchFamily="18" charset="0"/>
              </a:rPr>
            </a:br>
            <a:r>
              <a:rPr lang="es-ES" sz="2200" dirty="0">
                <a:latin typeface="Book Antiqua" panose="02040602050305030304" pitchFamily="18" charset="0"/>
              </a:rPr>
              <a:t>Inundaciones, avalanchas de lodo y desbordamiento de ríos</a:t>
            </a:r>
            <a:br>
              <a:rPr lang="es-ES" sz="2200" dirty="0">
                <a:latin typeface="Book Antiqua" panose="02040602050305030304" pitchFamily="18" charset="0"/>
              </a:rPr>
            </a:br>
            <a:r>
              <a:rPr lang="es-ES" sz="2200" dirty="0">
                <a:latin typeface="Book Antiqua" panose="02040602050305030304" pitchFamily="18" charset="0"/>
              </a:rPr>
              <a:t>Vientos fuertes</a:t>
            </a:r>
            <a:br>
              <a:rPr lang="es-ES" sz="2200" dirty="0">
                <a:latin typeface="Book Antiqua" panose="02040602050305030304" pitchFamily="18" charset="0"/>
              </a:rPr>
            </a:br>
            <a:br>
              <a:rPr lang="es-ES" sz="2200" dirty="0">
                <a:latin typeface="Book Antiqua" panose="02040602050305030304" pitchFamily="18" charset="0"/>
              </a:rPr>
            </a:br>
            <a:br>
              <a:rPr lang="es-ES" sz="2200" dirty="0">
                <a:latin typeface="Book Antiqua" panose="02040602050305030304" pitchFamily="18" charset="0"/>
              </a:rPr>
            </a:br>
            <a:r>
              <a:rPr lang="es-ES" sz="2200" dirty="0">
                <a:latin typeface="Book Antiqua" panose="02040602050305030304" pitchFamily="18" charset="0"/>
              </a:rPr>
              <a:t>Con el Cambio Climático, las amenazas de orden natural, pueden cambiar en intensidad y frecuencia. </a:t>
            </a:r>
            <a:br>
              <a:rPr lang="es-ES" sz="2200" dirty="0">
                <a:latin typeface="Book Antiqua" panose="02040602050305030304" pitchFamily="18" charset="0"/>
              </a:rPr>
            </a:br>
            <a:br>
              <a:rPr lang="es-ES" sz="2200" dirty="0">
                <a:latin typeface="Book Antiqua" panose="02040602050305030304" pitchFamily="18" charset="0"/>
              </a:rPr>
            </a:br>
            <a:r>
              <a:rPr lang="es-ES" sz="2200" dirty="0">
                <a:latin typeface="Book Antiqua" panose="02040602050305030304" pitchFamily="18" charset="0"/>
              </a:rPr>
              <a:t>Los cambios progresivos en la variabilidad y los promedios de temperatura y precipitación, aunque sean </a:t>
            </a:r>
            <a:br>
              <a:rPr lang="es-ES" sz="2200" dirty="0">
                <a:latin typeface="Book Antiqua" panose="02040602050305030304" pitchFamily="18" charset="0"/>
              </a:rPr>
            </a:br>
            <a:r>
              <a:rPr lang="es-ES" sz="2200" dirty="0">
                <a:latin typeface="Book Antiqua" panose="02040602050305030304" pitchFamily="18" charset="0"/>
              </a:rPr>
              <a:t>de menor intensidad y generen menos daños y pérdidas, pueden producir una acumulación de impactos negativos</a:t>
            </a:r>
            <a:br>
              <a:rPr lang="es-ES" sz="2200" dirty="0">
                <a:latin typeface="Book Antiqua" panose="02040602050305030304" pitchFamily="18" charset="0"/>
              </a:rPr>
            </a:br>
            <a:br>
              <a:rPr lang="es-ES" dirty="0"/>
            </a:br>
            <a:endParaRPr lang="es-NI" dirty="0"/>
          </a:p>
        </p:txBody>
      </p:sp>
      <p:sp>
        <p:nvSpPr>
          <p:cNvPr id="3" name="Marcador de contenido 2">
            <a:extLst>
              <a:ext uri="{FF2B5EF4-FFF2-40B4-BE49-F238E27FC236}">
                <a16:creationId xmlns:a16="http://schemas.microsoft.com/office/drawing/2014/main" id="{D54EFE3F-7B28-400B-84BA-7CB4F1F73DE4}"/>
              </a:ext>
            </a:extLst>
          </p:cNvPr>
          <p:cNvSpPr>
            <a:spLocks noGrp="1"/>
          </p:cNvSpPr>
          <p:nvPr>
            <p:ph idx="1"/>
          </p:nvPr>
        </p:nvSpPr>
        <p:spPr>
          <a:xfrm>
            <a:off x="302173" y="-76748"/>
            <a:ext cx="7223234" cy="728389"/>
          </a:xfrm>
        </p:spPr>
        <p:txBody>
          <a:bodyPr>
            <a:normAutofit fontScale="25000" lnSpcReduction="20000"/>
          </a:bodyPr>
          <a:lstStyle/>
          <a:p>
            <a:endParaRPr lang="es-NI" dirty="0">
              <a:solidFill>
                <a:schemeClr val="accent1"/>
              </a:solidFill>
              <a:latin typeface="Book Antiqua" panose="02040602050305030304" pitchFamily="18" charset="0"/>
            </a:endParaRPr>
          </a:p>
          <a:p>
            <a:endParaRPr lang="es-NI" sz="11200" dirty="0">
              <a:solidFill>
                <a:schemeClr val="accent1"/>
              </a:solidFill>
              <a:latin typeface="Book Antiqua" panose="02040602050305030304" pitchFamily="18" charset="0"/>
            </a:endParaRPr>
          </a:p>
          <a:p>
            <a:pPr marL="0" indent="0">
              <a:buNone/>
            </a:pPr>
            <a:r>
              <a:rPr lang="es-NI" sz="11200" b="1" dirty="0">
                <a:solidFill>
                  <a:schemeClr val="accent1"/>
                </a:solidFill>
                <a:latin typeface="Book Antiqua" panose="02040602050305030304" pitchFamily="18" charset="0"/>
              </a:rPr>
              <a:t>¿Pero que pasa con los </a:t>
            </a:r>
          </a:p>
          <a:p>
            <a:pPr marL="0" indent="0">
              <a:buNone/>
            </a:pPr>
            <a:r>
              <a:rPr lang="es-NI" sz="11200" b="1" dirty="0">
                <a:solidFill>
                  <a:schemeClr val="accent1"/>
                </a:solidFill>
                <a:latin typeface="Book Antiqua" panose="02040602050305030304" pitchFamily="18" charset="0"/>
              </a:rPr>
              <a:t>eventos de orden natural</a:t>
            </a:r>
            <a:r>
              <a:rPr lang="es-NI" sz="9600" b="1" dirty="0">
                <a:solidFill>
                  <a:schemeClr val="accent1"/>
                </a:solidFill>
                <a:latin typeface="Book Antiqua" panose="02040602050305030304" pitchFamily="18" charset="0"/>
              </a:rPr>
              <a:t>?</a:t>
            </a:r>
          </a:p>
        </p:txBody>
      </p:sp>
      <p:pic>
        <p:nvPicPr>
          <p:cNvPr id="5" name="Imagen 4">
            <a:extLst>
              <a:ext uri="{FF2B5EF4-FFF2-40B4-BE49-F238E27FC236}">
                <a16:creationId xmlns:a16="http://schemas.microsoft.com/office/drawing/2014/main" id="{E8559A7D-DF4A-4831-BD8A-CB9B3A81D3C6}"/>
              </a:ext>
            </a:extLst>
          </p:cNvPr>
          <p:cNvPicPr>
            <a:picLocks noChangeAspect="1"/>
          </p:cNvPicPr>
          <p:nvPr/>
        </p:nvPicPr>
        <p:blipFill>
          <a:blip r:embed="rId2"/>
          <a:stretch>
            <a:fillRect/>
          </a:stretch>
        </p:blipFill>
        <p:spPr>
          <a:xfrm>
            <a:off x="6568967" y="0"/>
            <a:ext cx="5623034" cy="6858000"/>
          </a:xfrm>
          <a:prstGeom prst="rect">
            <a:avLst/>
          </a:prstGeom>
        </p:spPr>
      </p:pic>
    </p:spTree>
    <p:extLst>
      <p:ext uri="{BB962C8B-B14F-4D97-AF65-F5344CB8AC3E}">
        <p14:creationId xmlns:p14="http://schemas.microsoft.com/office/powerpoint/2010/main" val="31927581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ul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1486</Words>
  <Application>Microsoft Office PowerPoint</Application>
  <PresentationFormat>Panorámica</PresentationFormat>
  <Paragraphs>86</Paragraphs>
  <Slides>20</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20</vt:i4>
      </vt:variant>
    </vt:vector>
  </HeadingPairs>
  <TitlesOfParts>
    <vt:vector size="28" baseType="lpstr">
      <vt:lpstr>Arial</vt:lpstr>
      <vt:lpstr>Book Antiqua</vt:lpstr>
      <vt:lpstr>Calibri</vt:lpstr>
      <vt:lpstr>Calibri Light</vt:lpstr>
      <vt:lpstr>Garamond</vt:lpstr>
      <vt:lpstr>Wingdings</vt:lpstr>
      <vt:lpstr>Tema de Office</vt:lpstr>
      <vt:lpstr>Titulos</vt:lpstr>
      <vt:lpstr>Presentación de PowerPoint</vt:lpstr>
      <vt:lpstr>Presentación de PowerPoint</vt:lpstr>
      <vt:lpstr>Amenaza</vt:lpstr>
      <vt:lpstr>Presentación de PowerPoint</vt:lpstr>
      <vt:lpstr>Vulnerabilidad</vt:lpstr>
      <vt:lpstr>Presentación de PowerPoint</vt:lpstr>
      <vt:lpstr>Exposición</vt:lpstr>
      <vt:lpstr>Presentación de PowerPoint</vt:lpstr>
      <vt:lpstr>Sismos Tsunamis Heladas Erupciones volcánicas Sequías Granizadas Lluvias intensas que ocasionan Inundaciones, avalanchas de lodo y desbordamiento de ríos Vientos fuertes   Con el Cambio Climático, las amenazas de orden natural, pueden cambiar en intensidad y frecuencia.   Los cambios progresivos en la variabilidad y los promedios de temperatura y precipitación, aunque sean  de menor intensidad y generen menos daños y pérdidas, pueden producir una acumulación de impactos negativos  </vt:lpstr>
      <vt:lpstr>Impacto en el desarrollo socioeconómico ambiental</vt:lpstr>
      <vt:lpstr>¿Qué pueden los países, desde la perspectiva de las finanzas públicas?</vt:lpstr>
      <vt:lpstr>¿Que permite la transferencia del riesgo?</vt:lpstr>
      <vt:lpstr>CCRIF</vt:lpstr>
      <vt:lpstr>Nicaragua fue el primer país de CA que contrato una póliza de seguro paramétrico con el CCRIF</vt:lpstr>
      <vt:lpstr>Póliza sobre ciclones tropicales (vientos, marejadas ciclónicas) Póliza por USD800 mil</vt:lpstr>
      <vt:lpstr>Póliza sobre exceso de lluvia  Póliza por USD500 mil</vt:lpstr>
      <vt:lpstr>Póliza sobre Terremotos póliza por USD1 millón</vt:lpstr>
      <vt:lpstr>Préstamo contingente con el BID</vt:lpstr>
      <vt:lpstr>Los eventos elegibles para activar el préstamo son:  </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Instrumentos financieros para la transferencia del riesgo</dc:title>
  <dc:creator>Luz Elena</dc:creator>
  <cp:lastModifiedBy>Georgina Orozco</cp:lastModifiedBy>
  <cp:revision>26</cp:revision>
  <dcterms:created xsi:type="dcterms:W3CDTF">2020-12-04T02:55:26Z</dcterms:created>
  <dcterms:modified xsi:type="dcterms:W3CDTF">2020-12-04T21:30:59Z</dcterms:modified>
</cp:coreProperties>
</file>