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60" r:id="rId4"/>
    <p:sldId id="259" r:id="rId5"/>
    <p:sldId id="265" r:id="rId6"/>
    <p:sldId id="261" r:id="rId7"/>
    <p:sldId id="263" r:id="rId8"/>
    <p:sldId id="264" r:id="rId9"/>
    <p:sldId id="26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snapToObjects="1">
      <p:cViewPr varScale="1">
        <p:scale>
          <a:sx n="105" d="100"/>
          <a:sy n="105" d="100"/>
        </p:scale>
        <p:origin x="7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689E6-9390-3943-8686-582F367CC77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59153EF-A7F3-1D42-A841-A1C4F62A04D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5433AED-EC0E-674F-B066-E315A85F07A4}"/>
              </a:ext>
            </a:extLst>
          </p:cNvPr>
          <p:cNvSpPr>
            <a:spLocks noGrp="1"/>
          </p:cNvSpPr>
          <p:nvPr>
            <p:ph type="dt" sz="half" idx="10"/>
          </p:nvPr>
        </p:nvSpPr>
        <p:spPr/>
        <p:txBody>
          <a:bodyPr/>
          <a:lstStyle/>
          <a:p>
            <a:fld id="{6177A321-F18C-7A43-8ABF-0357098ED355}" type="datetimeFigureOut">
              <a:rPr lang="en-US" smtClean="0"/>
              <a:t>11/9/2020</a:t>
            </a:fld>
            <a:endParaRPr lang="en-US"/>
          </a:p>
        </p:txBody>
      </p:sp>
      <p:sp>
        <p:nvSpPr>
          <p:cNvPr id="5" name="Footer Placeholder 4">
            <a:extLst>
              <a:ext uri="{FF2B5EF4-FFF2-40B4-BE49-F238E27FC236}">
                <a16:creationId xmlns:a16="http://schemas.microsoft.com/office/drawing/2014/main" id="{336C5557-D857-984D-9F82-4642049058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712882-6E86-EE4D-B76F-0A6438B5DA46}"/>
              </a:ext>
            </a:extLst>
          </p:cNvPr>
          <p:cNvSpPr>
            <a:spLocks noGrp="1"/>
          </p:cNvSpPr>
          <p:nvPr>
            <p:ph type="sldNum" sz="quarter" idx="12"/>
          </p:nvPr>
        </p:nvSpPr>
        <p:spPr/>
        <p:txBody>
          <a:bodyPr/>
          <a:lstStyle/>
          <a:p>
            <a:fld id="{0E6B2BC4-2BF4-8E48-A4D5-570BF9E88AAD}" type="slidenum">
              <a:rPr lang="en-US" smtClean="0"/>
              <a:t>‹Nº›</a:t>
            </a:fld>
            <a:endParaRPr lang="en-US"/>
          </a:p>
        </p:txBody>
      </p:sp>
    </p:spTree>
    <p:extLst>
      <p:ext uri="{BB962C8B-B14F-4D97-AF65-F5344CB8AC3E}">
        <p14:creationId xmlns:p14="http://schemas.microsoft.com/office/powerpoint/2010/main" val="533309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A0612-8E2C-ED43-BC49-1086613FF77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7B486B6-9C76-8F42-809E-7B8FDAE53A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69C432-6514-194D-85CA-730C7931AA76}"/>
              </a:ext>
            </a:extLst>
          </p:cNvPr>
          <p:cNvSpPr>
            <a:spLocks noGrp="1"/>
          </p:cNvSpPr>
          <p:nvPr>
            <p:ph type="dt" sz="half" idx="10"/>
          </p:nvPr>
        </p:nvSpPr>
        <p:spPr/>
        <p:txBody>
          <a:bodyPr/>
          <a:lstStyle/>
          <a:p>
            <a:fld id="{6177A321-F18C-7A43-8ABF-0357098ED355}" type="datetimeFigureOut">
              <a:rPr lang="en-US" smtClean="0"/>
              <a:t>11/9/2020</a:t>
            </a:fld>
            <a:endParaRPr lang="en-US"/>
          </a:p>
        </p:txBody>
      </p:sp>
      <p:sp>
        <p:nvSpPr>
          <p:cNvPr id="5" name="Footer Placeholder 4">
            <a:extLst>
              <a:ext uri="{FF2B5EF4-FFF2-40B4-BE49-F238E27FC236}">
                <a16:creationId xmlns:a16="http://schemas.microsoft.com/office/drawing/2014/main" id="{6F51BEE1-65C0-3949-8B0E-EA977D5FEC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9987A8-0C13-374E-A930-C3F6769FB2BC}"/>
              </a:ext>
            </a:extLst>
          </p:cNvPr>
          <p:cNvSpPr>
            <a:spLocks noGrp="1"/>
          </p:cNvSpPr>
          <p:nvPr>
            <p:ph type="sldNum" sz="quarter" idx="12"/>
          </p:nvPr>
        </p:nvSpPr>
        <p:spPr/>
        <p:txBody>
          <a:bodyPr/>
          <a:lstStyle/>
          <a:p>
            <a:fld id="{0E6B2BC4-2BF4-8E48-A4D5-570BF9E88AAD}" type="slidenum">
              <a:rPr lang="en-US" smtClean="0"/>
              <a:t>‹Nº›</a:t>
            </a:fld>
            <a:endParaRPr lang="en-US"/>
          </a:p>
        </p:txBody>
      </p:sp>
    </p:spTree>
    <p:extLst>
      <p:ext uri="{BB962C8B-B14F-4D97-AF65-F5344CB8AC3E}">
        <p14:creationId xmlns:p14="http://schemas.microsoft.com/office/powerpoint/2010/main" val="2005815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E484C07-08F7-844E-996C-1AC6128ABB2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C6BAC5-F81D-5248-8297-68D0893DC3A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014CE6-F74B-4948-950A-491163CAEEF1}"/>
              </a:ext>
            </a:extLst>
          </p:cNvPr>
          <p:cNvSpPr>
            <a:spLocks noGrp="1"/>
          </p:cNvSpPr>
          <p:nvPr>
            <p:ph type="dt" sz="half" idx="10"/>
          </p:nvPr>
        </p:nvSpPr>
        <p:spPr/>
        <p:txBody>
          <a:bodyPr/>
          <a:lstStyle/>
          <a:p>
            <a:fld id="{6177A321-F18C-7A43-8ABF-0357098ED355}" type="datetimeFigureOut">
              <a:rPr lang="en-US" smtClean="0"/>
              <a:t>11/9/2020</a:t>
            </a:fld>
            <a:endParaRPr lang="en-US"/>
          </a:p>
        </p:txBody>
      </p:sp>
      <p:sp>
        <p:nvSpPr>
          <p:cNvPr id="5" name="Footer Placeholder 4">
            <a:extLst>
              <a:ext uri="{FF2B5EF4-FFF2-40B4-BE49-F238E27FC236}">
                <a16:creationId xmlns:a16="http://schemas.microsoft.com/office/drawing/2014/main" id="{C99DE9BA-B0EA-5F4F-8028-F600FFA1BF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D81E04-BF95-F347-B679-9B9B38BCC092}"/>
              </a:ext>
            </a:extLst>
          </p:cNvPr>
          <p:cNvSpPr>
            <a:spLocks noGrp="1"/>
          </p:cNvSpPr>
          <p:nvPr>
            <p:ph type="sldNum" sz="quarter" idx="12"/>
          </p:nvPr>
        </p:nvSpPr>
        <p:spPr/>
        <p:txBody>
          <a:bodyPr/>
          <a:lstStyle/>
          <a:p>
            <a:fld id="{0E6B2BC4-2BF4-8E48-A4D5-570BF9E88AAD}" type="slidenum">
              <a:rPr lang="en-US" smtClean="0"/>
              <a:t>‹Nº›</a:t>
            </a:fld>
            <a:endParaRPr lang="en-US"/>
          </a:p>
        </p:txBody>
      </p:sp>
    </p:spTree>
    <p:extLst>
      <p:ext uri="{BB962C8B-B14F-4D97-AF65-F5344CB8AC3E}">
        <p14:creationId xmlns:p14="http://schemas.microsoft.com/office/powerpoint/2010/main" val="2492819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CAE0C-9568-9A40-9F2C-64C0BB3FB79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CF9FB6-CD35-A74D-B0C6-DE37E98B7B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E2D594-ED12-9340-AEE8-7861DF99372B}"/>
              </a:ext>
            </a:extLst>
          </p:cNvPr>
          <p:cNvSpPr>
            <a:spLocks noGrp="1"/>
          </p:cNvSpPr>
          <p:nvPr>
            <p:ph type="dt" sz="half" idx="10"/>
          </p:nvPr>
        </p:nvSpPr>
        <p:spPr/>
        <p:txBody>
          <a:bodyPr/>
          <a:lstStyle/>
          <a:p>
            <a:fld id="{6177A321-F18C-7A43-8ABF-0357098ED355}" type="datetimeFigureOut">
              <a:rPr lang="en-US" smtClean="0"/>
              <a:t>11/9/2020</a:t>
            </a:fld>
            <a:endParaRPr lang="en-US"/>
          </a:p>
        </p:txBody>
      </p:sp>
      <p:sp>
        <p:nvSpPr>
          <p:cNvPr id="5" name="Footer Placeholder 4">
            <a:extLst>
              <a:ext uri="{FF2B5EF4-FFF2-40B4-BE49-F238E27FC236}">
                <a16:creationId xmlns:a16="http://schemas.microsoft.com/office/drawing/2014/main" id="{D52FE3BD-3F96-E448-9310-9F78890B34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9441F8-A8E6-DC4C-8414-48DAE427FF80}"/>
              </a:ext>
            </a:extLst>
          </p:cNvPr>
          <p:cNvSpPr>
            <a:spLocks noGrp="1"/>
          </p:cNvSpPr>
          <p:nvPr>
            <p:ph type="sldNum" sz="quarter" idx="12"/>
          </p:nvPr>
        </p:nvSpPr>
        <p:spPr/>
        <p:txBody>
          <a:bodyPr/>
          <a:lstStyle/>
          <a:p>
            <a:fld id="{0E6B2BC4-2BF4-8E48-A4D5-570BF9E88AAD}" type="slidenum">
              <a:rPr lang="en-US" smtClean="0"/>
              <a:t>‹Nº›</a:t>
            </a:fld>
            <a:endParaRPr lang="en-US"/>
          </a:p>
        </p:txBody>
      </p:sp>
    </p:spTree>
    <p:extLst>
      <p:ext uri="{BB962C8B-B14F-4D97-AF65-F5344CB8AC3E}">
        <p14:creationId xmlns:p14="http://schemas.microsoft.com/office/powerpoint/2010/main" val="2542101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1541D-C932-3740-B070-C90375FDD35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FF51189-2F91-8742-B7CD-7590A4421CE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96A4B93-D041-0D4F-B5F2-FE1DEF97F608}"/>
              </a:ext>
            </a:extLst>
          </p:cNvPr>
          <p:cNvSpPr>
            <a:spLocks noGrp="1"/>
          </p:cNvSpPr>
          <p:nvPr>
            <p:ph type="dt" sz="half" idx="10"/>
          </p:nvPr>
        </p:nvSpPr>
        <p:spPr/>
        <p:txBody>
          <a:bodyPr/>
          <a:lstStyle/>
          <a:p>
            <a:fld id="{6177A321-F18C-7A43-8ABF-0357098ED355}" type="datetimeFigureOut">
              <a:rPr lang="en-US" smtClean="0"/>
              <a:t>11/9/2020</a:t>
            </a:fld>
            <a:endParaRPr lang="en-US"/>
          </a:p>
        </p:txBody>
      </p:sp>
      <p:sp>
        <p:nvSpPr>
          <p:cNvPr id="5" name="Footer Placeholder 4">
            <a:extLst>
              <a:ext uri="{FF2B5EF4-FFF2-40B4-BE49-F238E27FC236}">
                <a16:creationId xmlns:a16="http://schemas.microsoft.com/office/drawing/2014/main" id="{9A6126A2-F548-4348-81C0-8D40EB26CF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87CA6E-B6DE-DF4B-83BF-D76360EB0B11}"/>
              </a:ext>
            </a:extLst>
          </p:cNvPr>
          <p:cNvSpPr>
            <a:spLocks noGrp="1"/>
          </p:cNvSpPr>
          <p:nvPr>
            <p:ph type="sldNum" sz="quarter" idx="12"/>
          </p:nvPr>
        </p:nvSpPr>
        <p:spPr/>
        <p:txBody>
          <a:bodyPr/>
          <a:lstStyle/>
          <a:p>
            <a:fld id="{0E6B2BC4-2BF4-8E48-A4D5-570BF9E88AAD}" type="slidenum">
              <a:rPr lang="en-US" smtClean="0"/>
              <a:t>‹Nº›</a:t>
            </a:fld>
            <a:endParaRPr lang="en-US"/>
          </a:p>
        </p:txBody>
      </p:sp>
    </p:spTree>
    <p:extLst>
      <p:ext uri="{BB962C8B-B14F-4D97-AF65-F5344CB8AC3E}">
        <p14:creationId xmlns:p14="http://schemas.microsoft.com/office/powerpoint/2010/main" val="209567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45EC5-6959-F64F-A30F-BF5148FB33D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F35CA53-E3D9-C64C-9971-456E3AE9F07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1682564-E967-6A44-B5BE-7968D3D3564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8D64B92-B74D-5B4F-B58F-593D24408B28}"/>
              </a:ext>
            </a:extLst>
          </p:cNvPr>
          <p:cNvSpPr>
            <a:spLocks noGrp="1"/>
          </p:cNvSpPr>
          <p:nvPr>
            <p:ph type="dt" sz="half" idx="10"/>
          </p:nvPr>
        </p:nvSpPr>
        <p:spPr/>
        <p:txBody>
          <a:bodyPr/>
          <a:lstStyle/>
          <a:p>
            <a:fld id="{6177A321-F18C-7A43-8ABF-0357098ED355}" type="datetimeFigureOut">
              <a:rPr lang="en-US" smtClean="0"/>
              <a:t>11/9/2020</a:t>
            </a:fld>
            <a:endParaRPr lang="en-US"/>
          </a:p>
        </p:txBody>
      </p:sp>
      <p:sp>
        <p:nvSpPr>
          <p:cNvPr id="6" name="Footer Placeholder 5">
            <a:extLst>
              <a:ext uri="{FF2B5EF4-FFF2-40B4-BE49-F238E27FC236}">
                <a16:creationId xmlns:a16="http://schemas.microsoft.com/office/drawing/2014/main" id="{CCC14958-D084-8D4D-B963-BFB9F546DA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8B4B33-7256-C944-9341-3A867ECCC793}"/>
              </a:ext>
            </a:extLst>
          </p:cNvPr>
          <p:cNvSpPr>
            <a:spLocks noGrp="1"/>
          </p:cNvSpPr>
          <p:nvPr>
            <p:ph type="sldNum" sz="quarter" idx="12"/>
          </p:nvPr>
        </p:nvSpPr>
        <p:spPr/>
        <p:txBody>
          <a:bodyPr/>
          <a:lstStyle/>
          <a:p>
            <a:fld id="{0E6B2BC4-2BF4-8E48-A4D5-570BF9E88AAD}" type="slidenum">
              <a:rPr lang="en-US" smtClean="0"/>
              <a:t>‹Nº›</a:t>
            </a:fld>
            <a:endParaRPr lang="en-US"/>
          </a:p>
        </p:txBody>
      </p:sp>
    </p:spTree>
    <p:extLst>
      <p:ext uri="{BB962C8B-B14F-4D97-AF65-F5344CB8AC3E}">
        <p14:creationId xmlns:p14="http://schemas.microsoft.com/office/powerpoint/2010/main" val="3914662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181E8-0508-044C-A252-1CC997EAB50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9B800E0-2F71-6C46-AC92-789DCD09B1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B5B0B8-8DB1-954D-97DF-F0DD4555752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36D4B2A-4FA3-944D-A46A-18FE0AFC3F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A3F28B7-21C8-D849-BBF3-ABD3EEB4CA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138DB95-0229-134F-9EAF-B41B3B8C53AC}"/>
              </a:ext>
            </a:extLst>
          </p:cNvPr>
          <p:cNvSpPr>
            <a:spLocks noGrp="1"/>
          </p:cNvSpPr>
          <p:nvPr>
            <p:ph type="dt" sz="half" idx="10"/>
          </p:nvPr>
        </p:nvSpPr>
        <p:spPr/>
        <p:txBody>
          <a:bodyPr/>
          <a:lstStyle/>
          <a:p>
            <a:fld id="{6177A321-F18C-7A43-8ABF-0357098ED355}" type="datetimeFigureOut">
              <a:rPr lang="en-US" smtClean="0"/>
              <a:t>11/9/2020</a:t>
            </a:fld>
            <a:endParaRPr lang="en-US"/>
          </a:p>
        </p:txBody>
      </p:sp>
      <p:sp>
        <p:nvSpPr>
          <p:cNvPr id="8" name="Footer Placeholder 7">
            <a:extLst>
              <a:ext uri="{FF2B5EF4-FFF2-40B4-BE49-F238E27FC236}">
                <a16:creationId xmlns:a16="http://schemas.microsoft.com/office/drawing/2014/main" id="{AC6936BF-5760-2848-8AA0-58E8E063BF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DB3429B-6838-714F-93CE-76F182E7AEF9}"/>
              </a:ext>
            </a:extLst>
          </p:cNvPr>
          <p:cNvSpPr>
            <a:spLocks noGrp="1"/>
          </p:cNvSpPr>
          <p:nvPr>
            <p:ph type="sldNum" sz="quarter" idx="12"/>
          </p:nvPr>
        </p:nvSpPr>
        <p:spPr/>
        <p:txBody>
          <a:bodyPr/>
          <a:lstStyle/>
          <a:p>
            <a:fld id="{0E6B2BC4-2BF4-8E48-A4D5-570BF9E88AAD}" type="slidenum">
              <a:rPr lang="en-US" smtClean="0"/>
              <a:t>‹Nº›</a:t>
            </a:fld>
            <a:endParaRPr lang="en-US"/>
          </a:p>
        </p:txBody>
      </p:sp>
    </p:spTree>
    <p:extLst>
      <p:ext uri="{BB962C8B-B14F-4D97-AF65-F5344CB8AC3E}">
        <p14:creationId xmlns:p14="http://schemas.microsoft.com/office/powerpoint/2010/main" val="1996479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10658-DD66-CC46-857F-5E5C6CBB4AC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4A9BBB5-2E39-DE47-811C-57C58F649EB9}"/>
              </a:ext>
            </a:extLst>
          </p:cNvPr>
          <p:cNvSpPr>
            <a:spLocks noGrp="1"/>
          </p:cNvSpPr>
          <p:nvPr>
            <p:ph type="dt" sz="half" idx="10"/>
          </p:nvPr>
        </p:nvSpPr>
        <p:spPr/>
        <p:txBody>
          <a:bodyPr/>
          <a:lstStyle/>
          <a:p>
            <a:fld id="{6177A321-F18C-7A43-8ABF-0357098ED355}" type="datetimeFigureOut">
              <a:rPr lang="en-US" smtClean="0"/>
              <a:t>11/9/2020</a:t>
            </a:fld>
            <a:endParaRPr lang="en-US"/>
          </a:p>
        </p:txBody>
      </p:sp>
      <p:sp>
        <p:nvSpPr>
          <p:cNvPr id="4" name="Footer Placeholder 3">
            <a:extLst>
              <a:ext uri="{FF2B5EF4-FFF2-40B4-BE49-F238E27FC236}">
                <a16:creationId xmlns:a16="http://schemas.microsoft.com/office/drawing/2014/main" id="{6E3728D6-D5B0-8B47-8EE1-1583DB1D6F1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C711AC1-8CA9-C44B-8CC3-00B742D59980}"/>
              </a:ext>
            </a:extLst>
          </p:cNvPr>
          <p:cNvSpPr>
            <a:spLocks noGrp="1"/>
          </p:cNvSpPr>
          <p:nvPr>
            <p:ph type="sldNum" sz="quarter" idx="12"/>
          </p:nvPr>
        </p:nvSpPr>
        <p:spPr/>
        <p:txBody>
          <a:bodyPr/>
          <a:lstStyle/>
          <a:p>
            <a:fld id="{0E6B2BC4-2BF4-8E48-A4D5-570BF9E88AAD}" type="slidenum">
              <a:rPr lang="en-US" smtClean="0"/>
              <a:t>‹Nº›</a:t>
            </a:fld>
            <a:endParaRPr lang="en-US"/>
          </a:p>
        </p:txBody>
      </p:sp>
    </p:spTree>
    <p:extLst>
      <p:ext uri="{BB962C8B-B14F-4D97-AF65-F5344CB8AC3E}">
        <p14:creationId xmlns:p14="http://schemas.microsoft.com/office/powerpoint/2010/main" val="1972181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838EE99-847D-7747-A29F-87ADADC47BAB}"/>
              </a:ext>
            </a:extLst>
          </p:cNvPr>
          <p:cNvSpPr>
            <a:spLocks noGrp="1"/>
          </p:cNvSpPr>
          <p:nvPr>
            <p:ph type="dt" sz="half" idx="10"/>
          </p:nvPr>
        </p:nvSpPr>
        <p:spPr/>
        <p:txBody>
          <a:bodyPr/>
          <a:lstStyle/>
          <a:p>
            <a:fld id="{6177A321-F18C-7A43-8ABF-0357098ED355}" type="datetimeFigureOut">
              <a:rPr lang="en-US" smtClean="0"/>
              <a:t>11/9/2020</a:t>
            </a:fld>
            <a:endParaRPr lang="en-US"/>
          </a:p>
        </p:txBody>
      </p:sp>
      <p:sp>
        <p:nvSpPr>
          <p:cNvPr id="3" name="Footer Placeholder 2">
            <a:extLst>
              <a:ext uri="{FF2B5EF4-FFF2-40B4-BE49-F238E27FC236}">
                <a16:creationId xmlns:a16="http://schemas.microsoft.com/office/drawing/2014/main" id="{F1C69EF3-C6D9-6E4F-9A94-82AC97F1263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6E9460A-0E0A-4E44-89EB-8F3EC08D1F9E}"/>
              </a:ext>
            </a:extLst>
          </p:cNvPr>
          <p:cNvSpPr>
            <a:spLocks noGrp="1"/>
          </p:cNvSpPr>
          <p:nvPr>
            <p:ph type="sldNum" sz="quarter" idx="12"/>
          </p:nvPr>
        </p:nvSpPr>
        <p:spPr/>
        <p:txBody>
          <a:bodyPr/>
          <a:lstStyle/>
          <a:p>
            <a:fld id="{0E6B2BC4-2BF4-8E48-A4D5-570BF9E88AAD}" type="slidenum">
              <a:rPr lang="en-US" smtClean="0"/>
              <a:t>‹Nº›</a:t>
            </a:fld>
            <a:endParaRPr lang="en-US"/>
          </a:p>
        </p:txBody>
      </p:sp>
    </p:spTree>
    <p:extLst>
      <p:ext uri="{BB962C8B-B14F-4D97-AF65-F5344CB8AC3E}">
        <p14:creationId xmlns:p14="http://schemas.microsoft.com/office/powerpoint/2010/main" val="1489175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2E3AC-807C-AB42-8E22-0E527DE6B3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0859C95-E3CA-6643-8AAC-382ABF762C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98A90EC-C61D-424F-A283-E9BB54D80D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85064C-997B-574B-BAC6-0149A3140824}"/>
              </a:ext>
            </a:extLst>
          </p:cNvPr>
          <p:cNvSpPr>
            <a:spLocks noGrp="1"/>
          </p:cNvSpPr>
          <p:nvPr>
            <p:ph type="dt" sz="half" idx="10"/>
          </p:nvPr>
        </p:nvSpPr>
        <p:spPr/>
        <p:txBody>
          <a:bodyPr/>
          <a:lstStyle/>
          <a:p>
            <a:fld id="{6177A321-F18C-7A43-8ABF-0357098ED355}" type="datetimeFigureOut">
              <a:rPr lang="en-US" smtClean="0"/>
              <a:t>11/9/2020</a:t>
            </a:fld>
            <a:endParaRPr lang="en-US"/>
          </a:p>
        </p:txBody>
      </p:sp>
      <p:sp>
        <p:nvSpPr>
          <p:cNvPr id="6" name="Footer Placeholder 5">
            <a:extLst>
              <a:ext uri="{FF2B5EF4-FFF2-40B4-BE49-F238E27FC236}">
                <a16:creationId xmlns:a16="http://schemas.microsoft.com/office/drawing/2014/main" id="{C9A47820-11D3-7140-8D9B-5959B969DF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F78943-86F5-7A42-9C5E-6A59B0DDCD14}"/>
              </a:ext>
            </a:extLst>
          </p:cNvPr>
          <p:cNvSpPr>
            <a:spLocks noGrp="1"/>
          </p:cNvSpPr>
          <p:nvPr>
            <p:ph type="sldNum" sz="quarter" idx="12"/>
          </p:nvPr>
        </p:nvSpPr>
        <p:spPr/>
        <p:txBody>
          <a:bodyPr/>
          <a:lstStyle/>
          <a:p>
            <a:fld id="{0E6B2BC4-2BF4-8E48-A4D5-570BF9E88AAD}" type="slidenum">
              <a:rPr lang="en-US" smtClean="0"/>
              <a:t>‹Nº›</a:t>
            </a:fld>
            <a:endParaRPr lang="en-US"/>
          </a:p>
        </p:txBody>
      </p:sp>
    </p:spTree>
    <p:extLst>
      <p:ext uri="{BB962C8B-B14F-4D97-AF65-F5344CB8AC3E}">
        <p14:creationId xmlns:p14="http://schemas.microsoft.com/office/powerpoint/2010/main" val="4047899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C142F-EB27-6041-9A21-346C8E4886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84B8DFB-A1E0-C14A-ABA0-85435568D9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0B8ED70-8E9D-C546-BB57-093613D01C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E331C86-E7AC-0241-87A0-9B56EEC3911F}"/>
              </a:ext>
            </a:extLst>
          </p:cNvPr>
          <p:cNvSpPr>
            <a:spLocks noGrp="1"/>
          </p:cNvSpPr>
          <p:nvPr>
            <p:ph type="dt" sz="half" idx="10"/>
          </p:nvPr>
        </p:nvSpPr>
        <p:spPr/>
        <p:txBody>
          <a:bodyPr/>
          <a:lstStyle/>
          <a:p>
            <a:fld id="{6177A321-F18C-7A43-8ABF-0357098ED355}" type="datetimeFigureOut">
              <a:rPr lang="en-US" smtClean="0"/>
              <a:t>11/9/2020</a:t>
            </a:fld>
            <a:endParaRPr lang="en-US"/>
          </a:p>
        </p:txBody>
      </p:sp>
      <p:sp>
        <p:nvSpPr>
          <p:cNvPr id="6" name="Footer Placeholder 5">
            <a:extLst>
              <a:ext uri="{FF2B5EF4-FFF2-40B4-BE49-F238E27FC236}">
                <a16:creationId xmlns:a16="http://schemas.microsoft.com/office/drawing/2014/main" id="{8C585984-7807-C14B-9DD3-EDB75AC65A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FE0ABA-D3E9-024E-AC76-8C092CD11B1F}"/>
              </a:ext>
            </a:extLst>
          </p:cNvPr>
          <p:cNvSpPr>
            <a:spLocks noGrp="1"/>
          </p:cNvSpPr>
          <p:nvPr>
            <p:ph type="sldNum" sz="quarter" idx="12"/>
          </p:nvPr>
        </p:nvSpPr>
        <p:spPr/>
        <p:txBody>
          <a:bodyPr/>
          <a:lstStyle/>
          <a:p>
            <a:fld id="{0E6B2BC4-2BF4-8E48-A4D5-570BF9E88AAD}" type="slidenum">
              <a:rPr lang="en-US" smtClean="0"/>
              <a:t>‹Nº›</a:t>
            </a:fld>
            <a:endParaRPr lang="en-US"/>
          </a:p>
        </p:txBody>
      </p:sp>
    </p:spTree>
    <p:extLst>
      <p:ext uri="{BB962C8B-B14F-4D97-AF65-F5344CB8AC3E}">
        <p14:creationId xmlns:p14="http://schemas.microsoft.com/office/powerpoint/2010/main" val="3708344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609159B-6B0B-CB45-BD5A-58E9B8B01A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109EE99-32B8-E74C-97D4-4F8D2AE8AFA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71AAA0-4D49-294C-9BC3-C90CA076F3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77A321-F18C-7A43-8ABF-0357098ED355}" type="datetimeFigureOut">
              <a:rPr lang="en-US" smtClean="0"/>
              <a:t>11/9/2020</a:t>
            </a:fld>
            <a:endParaRPr lang="en-US"/>
          </a:p>
        </p:txBody>
      </p:sp>
      <p:sp>
        <p:nvSpPr>
          <p:cNvPr id="5" name="Footer Placeholder 4">
            <a:extLst>
              <a:ext uri="{FF2B5EF4-FFF2-40B4-BE49-F238E27FC236}">
                <a16:creationId xmlns:a16="http://schemas.microsoft.com/office/drawing/2014/main" id="{88C8ACD6-1DFF-4643-A203-31C42C98350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AFB3B52-53D7-7946-A5BA-6D3C711812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6B2BC4-2BF4-8E48-A4D5-570BF9E88AAD}" type="slidenum">
              <a:rPr lang="en-US" smtClean="0"/>
              <a:t>‹Nº›</a:t>
            </a:fld>
            <a:endParaRPr lang="en-US"/>
          </a:p>
        </p:txBody>
      </p:sp>
    </p:spTree>
    <p:extLst>
      <p:ext uri="{BB962C8B-B14F-4D97-AF65-F5344CB8AC3E}">
        <p14:creationId xmlns:p14="http://schemas.microsoft.com/office/powerpoint/2010/main" val="37329004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6CCA5F87-1D1E-45CB-8D83-FC7EEFAD9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B7AD8351-A493-412D-B201-23A0B4FE14DC}"/>
              </a:ext>
            </a:extLst>
          </p:cNvPr>
          <p:cNvPicPr>
            <a:picLocks noChangeAspect="1"/>
          </p:cNvPicPr>
          <p:nvPr/>
        </p:nvPicPr>
        <p:blipFill rotWithShape="1">
          <a:blip r:embed="rId2"/>
          <a:srcRect l="5345" t="9091" r="18528"/>
          <a:stretch/>
        </p:blipFill>
        <p:spPr>
          <a:xfrm>
            <a:off x="20" y="10"/>
            <a:ext cx="8668492" cy="6857990"/>
          </a:xfrm>
          <a:prstGeom prst="rect">
            <a:avLst/>
          </a:prstGeom>
        </p:spPr>
      </p:pic>
      <p:sp>
        <p:nvSpPr>
          <p:cNvPr id="29" name="Rectangle 28">
            <a:extLst>
              <a:ext uri="{FF2B5EF4-FFF2-40B4-BE49-F238E27FC236}">
                <a16:creationId xmlns:a16="http://schemas.microsoft.com/office/drawing/2014/main" id="{7CCFC2C6-6238-4A2F-93DE-2ADF74AF63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711652" y="0"/>
            <a:ext cx="8480347"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2AA706D-336A-CC4F-AD81-7DD44625C8F0}"/>
              </a:ext>
            </a:extLst>
          </p:cNvPr>
          <p:cNvSpPr>
            <a:spLocks noGrp="1"/>
          </p:cNvSpPr>
          <p:nvPr>
            <p:ph type="ctrTitle"/>
          </p:nvPr>
        </p:nvSpPr>
        <p:spPr>
          <a:xfrm>
            <a:off x="7848600" y="1122363"/>
            <a:ext cx="4023360" cy="3204134"/>
          </a:xfrm>
        </p:spPr>
        <p:txBody>
          <a:bodyPr vert="horz" lIns="91440" tIns="45720" rIns="91440" bIns="45720" rtlCol="0" anchor="b">
            <a:normAutofit/>
          </a:bodyPr>
          <a:lstStyle/>
          <a:p>
            <a:pPr algn="l"/>
            <a:r>
              <a:rPr lang="en-US" sz="3700" b="1" kern="1200">
                <a:latin typeface="+mj-lt"/>
                <a:ea typeface="+mj-ea"/>
                <a:cs typeface="+mj-cs"/>
              </a:rPr>
              <a:t>Monitoreo de la reducción de emisiones y transferencia de titularidad de carbono</a:t>
            </a:r>
            <a:endParaRPr lang="en-US" sz="3700" kern="1200">
              <a:latin typeface="+mj-lt"/>
              <a:ea typeface="+mj-ea"/>
              <a:cs typeface="+mj-cs"/>
            </a:endParaRPr>
          </a:p>
        </p:txBody>
      </p:sp>
      <p:sp>
        <p:nvSpPr>
          <p:cNvPr id="3" name="Subtitle 2">
            <a:extLst>
              <a:ext uri="{FF2B5EF4-FFF2-40B4-BE49-F238E27FC236}">
                <a16:creationId xmlns:a16="http://schemas.microsoft.com/office/drawing/2014/main" id="{E4D09D5C-67A9-4C46-93A6-D5D41D22703A}"/>
              </a:ext>
            </a:extLst>
          </p:cNvPr>
          <p:cNvSpPr>
            <a:spLocks noGrp="1"/>
          </p:cNvSpPr>
          <p:nvPr>
            <p:ph type="subTitle" idx="1"/>
          </p:nvPr>
        </p:nvSpPr>
        <p:spPr>
          <a:xfrm>
            <a:off x="7848600" y="4872922"/>
            <a:ext cx="4023360" cy="1208141"/>
          </a:xfrm>
        </p:spPr>
        <p:txBody>
          <a:bodyPr vert="horz" lIns="91440" tIns="45720" rIns="91440" bIns="45720" rtlCol="0">
            <a:normAutofit/>
          </a:bodyPr>
          <a:lstStyle/>
          <a:p>
            <a:pPr algn="l"/>
            <a:r>
              <a:rPr lang="es-ES_tradnl" sz="1000" b="1" dirty="0"/>
              <a:t>Programa de Reducción de Emisiones para combatir el cambio climático y la pobreza en la Costa Caribe de Nicaragua</a:t>
            </a:r>
          </a:p>
          <a:p>
            <a:pPr indent="-228600" algn="l">
              <a:buFont typeface="Arial" panose="020B0604020202020204" pitchFamily="34" charset="0"/>
              <a:buChar char="•"/>
            </a:pPr>
            <a:endParaRPr lang="es-ES_tradnl" sz="1000" b="1" dirty="0"/>
          </a:p>
          <a:p>
            <a:pPr indent="-228600" algn="l">
              <a:buFont typeface="Arial" panose="020B0604020202020204" pitchFamily="34" charset="0"/>
              <a:buChar char="•"/>
            </a:pPr>
            <a:r>
              <a:rPr lang="es-ES_tradnl" sz="1000" b="1" dirty="0"/>
              <a:t>German Obando–Vargas</a:t>
            </a:r>
          </a:p>
          <a:p>
            <a:pPr indent="-228600" algn="l">
              <a:buFont typeface="Arial" panose="020B0604020202020204" pitchFamily="34" charset="0"/>
              <a:buChar char="•"/>
            </a:pPr>
            <a:r>
              <a:rPr lang="es-ES_tradnl" sz="1000" b="1" dirty="0"/>
              <a:t>Especialista MRV REDD </a:t>
            </a:r>
          </a:p>
        </p:txBody>
      </p:sp>
      <p:sp>
        <p:nvSpPr>
          <p:cNvPr id="31" name="Rectangle 30">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3" name="Rectangle 32">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62291530"/>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5CE1D36-1D6E-1646-AEDE-8AD5C49D42C0}"/>
              </a:ext>
            </a:extLst>
          </p:cNvPr>
          <p:cNvSpPr>
            <a:spLocks noGrp="1"/>
          </p:cNvSpPr>
          <p:nvPr>
            <p:ph type="title"/>
          </p:nvPr>
        </p:nvSpPr>
        <p:spPr>
          <a:xfrm>
            <a:off x="648929" y="629266"/>
            <a:ext cx="3505495" cy="1622321"/>
          </a:xfrm>
        </p:spPr>
        <p:txBody>
          <a:bodyPr vert="horz" lIns="91440" tIns="45720" rIns="91440" bIns="45720" rtlCol="0" anchor="ctr">
            <a:normAutofit/>
          </a:bodyPr>
          <a:lstStyle/>
          <a:p>
            <a:r>
              <a:rPr lang="en-US" sz="3100" kern="1200">
                <a:solidFill>
                  <a:schemeClr val="tx1"/>
                </a:solidFill>
                <a:latin typeface="+mj-lt"/>
                <a:ea typeface="+mj-ea"/>
                <a:cs typeface="+mj-cs"/>
              </a:rPr>
              <a:t>Niveles de referencia de emisiones forestales NREF/NRF</a:t>
            </a:r>
          </a:p>
        </p:txBody>
      </p:sp>
      <p:sp>
        <p:nvSpPr>
          <p:cNvPr id="8" name="Content Placeholder 7">
            <a:extLst>
              <a:ext uri="{FF2B5EF4-FFF2-40B4-BE49-F238E27FC236}">
                <a16:creationId xmlns:a16="http://schemas.microsoft.com/office/drawing/2014/main" id="{65BDA336-6CF1-1D49-9736-AB4ABF9937A4}"/>
              </a:ext>
            </a:extLst>
          </p:cNvPr>
          <p:cNvSpPr>
            <a:spLocks noGrp="1"/>
          </p:cNvSpPr>
          <p:nvPr>
            <p:ph sz="half" idx="1"/>
          </p:nvPr>
        </p:nvSpPr>
        <p:spPr>
          <a:xfrm>
            <a:off x="648931" y="2438400"/>
            <a:ext cx="3505494" cy="3785419"/>
          </a:xfrm>
        </p:spPr>
        <p:txBody>
          <a:bodyPr vert="horz" lIns="91440" tIns="45720" rIns="91440" bIns="45720" rtlCol="0">
            <a:normAutofit/>
          </a:bodyPr>
          <a:lstStyle/>
          <a:p>
            <a:r>
              <a:rPr lang="es-ES_tradnl" sz="2000" dirty="0"/>
              <a:t>Los NREF/NRF son puntos de referencia para evaluar el desempeño de cada país en la ejecución de actividades de REDD+, para acceder a pagos basados en resultados. </a:t>
            </a:r>
          </a:p>
          <a:p>
            <a:r>
              <a:rPr lang="es-ES_tradnl" sz="2000" dirty="0"/>
              <a:t>La estimación del nivel de referencia estimado para el área de contabilidad del Programa de Reducción de Emisiones de Nicaragua es 15,630,067 tCO2e*yr-1</a:t>
            </a:r>
          </a:p>
        </p:txBody>
      </p:sp>
      <p:sp>
        <p:nvSpPr>
          <p:cNvPr id="14" name="Rectangle 13">
            <a:extLst>
              <a:ext uri="{FF2B5EF4-FFF2-40B4-BE49-F238E27FC236}">
                <a16:creationId xmlns:a16="http://schemas.microsoft.com/office/drawing/2014/main" id="{5E39A796-BE83-48B1-B33F-35C4A32AAB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9">
            <a:extLst>
              <a:ext uri="{FF2B5EF4-FFF2-40B4-BE49-F238E27FC236}">
                <a16:creationId xmlns:a16="http://schemas.microsoft.com/office/drawing/2014/main" id="{72F84B47-E267-4194-8194-831DB7B55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3688" y="557784"/>
            <a:ext cx="6584098"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3">
            <a:extLst>
              <a:ext uri="{FF2B5EF4-FFF2-40B4-BE49-F238E27FC236}">
                <a16:creationId xmlns:a16="http://schemas.microsoft.com/office/drawing/2014/main" id="{4F582210-7BEA-5B44-99A8-B3922063B74E}"/>
              </a:ext>
            </a:extLst>
          </p:cNvPr>
          <p:cNvPicPr>
            <a:picLocks noGrp="1" noChangeAspect="1"/>
          </p:cNvPicPr>
          <p:nvPr>
            <p:ph sz="half" idx="2"/>
          </p:nvPr>
        </p:nvPicPr>
        <p:blipFill rotWithShape="1">
          <a:blip r:embed="rId2"/>
          <a:srcRect l="17732" r="7641" b="8562"/>
          <a:stretch/>
        </p:blipFill>
        <p:spPr>
          <a:xfrm>
            <a:off x="5123688" y="1552924"/>
            <a:ext cx="6662115" cy="4038580"/>
          </a:xfrm>
          <a:prstGeom prst="rect">
            <a:avLst/>
          </a:prstGeom>
          <a:effectLst/>
        </p:spPr>
      </p:pic>
      <p:sp>
        <p:nvSpPr>
          <p:cNvPr id="10" name="TextBox 9">
            <a:extLst>
              <a:ext uri="{FF2B5EF4-FFF2-40B4-BE49-F238E27FC236}">
                <a16:creationId xmlns:a16="http://schemas.microsoft.com/office/drawing/2014/main" id="{59114805-1CF3-C941-8376-B859F16AE45D}"/>
              </a:ext>
            </a:extLst>
          </p:cNvPr>
          <p:cNvSpPr txBox="1"/>
          <p:nvPr/>
        </p:nvSpPr>
        <p:spPr>
          <a:xfrm>
            <a:off x="9631921" y="2251587"/>
            <a:ext cx="2114874" cy="338554"/>
          </a:xfrm>
          <a:prstGeom prst="rect">
            <a:avLst/>
          </a:prstGeom>
          <a:noFill/>
        </p:spPr>
        <p:txBody>
          <a:bodyPr wrap="none" rtlCol="0">
            <a:spAutoFit/>
          </a:bodyPr>
          <a:lstStyle/>
          <a:p>
            <a:r>
              <a:rPr lang="en-US" sz="1600" dirty="0"/>
              <a:t>15,630,067 tCO2e*yr-1</a:t>
            </a:r>
          </a:p>
        </p:txBody>
      </p:sp>
    </p:spTree>
    <p:extLst>
      <p:ext uri="{BB962C8B-B14F-4D97-AF65-F5344CB8AC3E}">
        <p14:creationId xmlns:p14="http://schemas.microsoft.com/office/powerpoint/2010/main" val="1586738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Down Arrow 7">
            <a:extLst>
              <a:ext uri="{FF2B5EF4-FFF2-40B4-BE49-F238E27FC236}">
                <a16:creationId xmlns:a16="http://schemas.microsoft.com/office/drawing/2014/main" id="{73DE2CFE-42F2-48F0-8706-5264E012B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288521" y="381403"/>
            <a:ext cx="2200313" cy="3342508"/>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834E816-1A24-5241-BD62-AE07F370BA29}"/>
              </a:ext>
            </a:extLst>
          </p:cNvPr>
          <p:cNvSpPr>
            <a:spLocks noGrp="1"/>
          </p:cNvSpPr>
          <p:nvPr>
            <p:ph type="title"/>
          </p:nvPr>
        </p:nvSpPr>
        <p:spPr>
          <a:xfrm>
            <a:off x="966952" y="1204108"/>
            <a:ext cx="2669406" cy="1781175"/>
          </a:xfrm>
        </p:spPr>
        <p:txBody>
          <a:bodyPr>
            <a:normAutofit/>
          </a:bodyPr>
          <a:lstStyle/>
          <a:p>
            <a:r>
              <a:rPr lang="es-ES_tradnl" sz="3000" dirty="0">
                <a:solidFill>
                  <a:srgbClr val="FFFFFF"/>
                </a:solidFill>
              </a:rPr>
              <a:t>Metodología de estimación de Emisiones Forestales</a:t>
            </a:r>
          </a:p>
        </p:txBody>
      </p:sp>
      <p:graphicFrame>
        <p:nvGraphicFramePr>
          <p:cNvPr id="7" name="Table 4">
            <a:extLst>
              <a:ext uri="{FF2B5EF4-FFF2-40B4-BE49-F238E27FC236}">
                <a16:creationId xmlns:a16="http://schemas.microsoft.com/office/drawing/2014/main" id="{12E782A4-D63E-7148-B855-BF4E092F308E}"/>
              </a:ext>
            </a:extLst>
          </p:cNvPr>
          <p:cNvGraphicFramePr>
            <a:graphicFrameLocks/>
          </p:cNvGraphicFramePr>
          <p:nvPr>
            <p:extLst>
              <p:ext uri="{D42A27DB-BD31-4B8C-83A1-F6EECF244321}">
                <p14:modId xmlns:p14="http://schemas.microsoft.com/office/powerpoint/2010/main" val="1170981404"/>
              </p:ext>
            </p:extLst>
          </p:nvPr>
        </p:nvGraphicFramePr>
        <p:xfrm>
          <a:off x="4570854" y="331439"/>
          <a:ext cx="6903723" cy="6092274"/>
        </p:xfrm>
        <a:graphic>
          <a:graphicData uri="http://schemas.openxmlformats.org/drawingml/2006/table">
            <a:tbl>
              <a:tblPr firstRow="1" bandRow="1">
                <a:noFill/>
                <a:tableStyleId>{5C22544A-7EE6-4342-B048-85BDC9FD1C3A}</a:tableStyleId>
              </a:tblPr>
              <a:tblGrid>
                <a:gridCol w="2331711">
                  <a:extLst>
                    <a:ext uri="{9D8B030D-6E8A-4147-A177-3AD203B41FA5}">
                      <a16:colId xmlns:a16="http://schemas.microsoft.com/office/drawing/2014/main" val="2598339211"/>
                    </a:ext>
                  </a:extLst>
                </a:gridCol>
                <a:gridCol w="4572012">
                  <a:extLst>
                    <a:ext uri="{9D8B030D-6E8A-4147-A177-3AD203B41FA5}">
                      <a16:colId xmlns:a16="http://schemas.microsoft.com/office/drawing/2014/main" val="1139402007"/>
                    </a:ext>
                  </a:extLst>
                </a:gridCol>
              </a:tblGrid>
              <a:tr h="382560">
                <a:tc>
                  <a:txBody>
                    <a:bodyPr/>
                    <a:lstStyle/>
                    <a:p>
                      <a:r>
                        <a:rPr lang="es-ES_tradnl" sz="1800" noProof="0">
                          <a:solidFill>
                            <a:schemeClr val="tx1">
                              <a:lumMod val="75000"/>
                              <a:lumOff val="25000"/>
                            </a:schemeClr>
                          </a:solidFill>
                        </a:rPr>
                        <a:t>Parámetro</a:t>
                      </a:r>
                    </a:p>
                  </a:txBody>
                  <a:tcPr marL="149437" marR="89662" marT="89662" marB="89662">
                    <a:lnL w="12700" cmpd="sng">
                      <a:noFill/>
                      <a:prstDash val="solid"/>
                    </a:lnL>
                    <a:lnR w="12700" cmpd="sng">
                      <a:noFill/>
                      <a:prstDash val="solid"/>
                    </a:lnR>
                    <a:lnT w="19050" cap="flat" cmpd="sng" algn="ctr">
                      <a:solidFill>
                        <a:srgbClr val="8F9A9D">
                          <a:alpha val="60000"/>
                        </a:srgbClr>
                      </a:solidFill>
                      <a:prstDash val="solid"/>
                    </a:lnT>
                    <a:lnB w="12700" cmpd="sng">
                      <a:noFill/>
                      <a:prstDash val="solid"/>
                    </a:lnB>
                    <a:noFill/>
                  </a:tcPr>
                </a:tc>
                <a:tc>
                  <a:txBody>
                    <a:bodyPr/>
                    <a:lstStyle/>
                    <a:p>
                      <a:r>
                        <a:rPr lang="es-ES_tradnl" sz="1800" noProof="0">
                          <a:solidFill>
                            <a:schemeClr val="tx1">
                              <a:lumMod val="75000"/>
                              <a:lumOff val="25000"/>
                            </a:schemeClr>
                          </a:solidFill>
                        </a:rPr>
                        <a:t>Descripción</a:t>
                      </a:r>
                    </a:p>
                  </a:txBody>
                  <a:tcPr marL="149437" marR="89662" marT="89662" marB="89662">
                    <a:lnL w="12700" cmpd="sng">
                      <a:noFill/>
                      <a:prstDash val="solid"/>
                    </a:lnL>
                    <a:lnR w="12700" cmpd="sng">
                      <a:noFill/>
                      <a:prstDash val="solid"/>
                    </a:lnR>
                    <a:lnT w="19050" cap="flat" cmpd="sng" algn="ctr">
                      <a:solidFill>
                        <a:srgbClr val="8F9A9D">
                          <a:alpha val="60000"/>
                        </a:srgbClr>
                      </a:solidFill>
                      <a:prstDash val="solid"/>
                    </a:lnT>
                    <a:lnB w="12700" cmpd="sng">
                      <a:noFill/>
                      <a:prstDash val="solid"/>
                    </a:lnB>
                    <a:noFill/>
                  </a:tcPr>
                </a:tc>
                <a:extLst>
                  <a:ext uri="{0D108BD9-81ED-4DB2-BD59-A6C34878D82A}">
                    <a16:rowId xmlns:a16="http://schemas.microsoft.com/office/drawing/2014/main" val="3317440044"/>
                  </a:ext>
                </a:extLst>
              </a:tr>
              <a:tr h="597749">
                <a:tc>
                  <a:txBody>
                    <a:bodyPr/>
                    <a:lstStyle/>
                    <a:p>
                      <a:r>
                        <a:rPr lang="es-ES_tradnl" sz="1100" noProof="0">
                          <a:solidFill>
                            <a:schemeClr val="tx1">
                              <a:lumMod val="75000"/>
                              <a:lumOff val="25000"/>
                            </a:schemeClr>
                          </a:solidFill>
                        </a:rPr>
                        <a:t>Actividades REDD incluidas</a:t>
                      </a:r>
                    </a:p>
                  </a:txBody>
                  <a:tcPr marL="149437" marR="77707" marT="77707" marB="77707">
                    <a:lnL w="12700" cmpd="sng">
                      <a:noFill/>
                      <a:prstDash val="solid"/>
                    </a:lnL>
                    <a:lnR w="12700" cmpd="sng">
                      <a:noFill/>
                      <a:prstDash val="solid"/>
                    </a:lnR>
                    <a:lnT w="12700" cmpd="sng">
                      <a:noFill/>
                      <a:prstDash val="solid"/>
                    </a:lnT>
                    <a:lnB w="19050" cap="flat" cmpd="sng" algn="ctr">
                      <a:solidFill>
                        <a:srgbClr val="FFFFFF"/>
                      </a:solidFill>
                      <a:prstDash val="solid"/>
                    </a:lnB>
                    <a:solidFill>
                      <a:srgbClr val="B4BCBE">
                        <a:alpha val="34902"/>
                      </a:srgbClr>
                    </a:solidFill>
                  </a:tcPr>
                </a:tc>
                <a:tc>
                  <a:txBody>
                    <a:bodyPr/>
                    <a:lstStyle/>
                    <a:p>
                      <a:r>
                        <a:rPr lang="es-ES_tradnl" sz="1100" noProof="0">
                          <a:solidFill>
                            <a:schemeClr val="tx1">
                              <a:lumMod val="75000"/>
                              <a:lumOff val="25000"/>
                            </a:schemeClr>
                          </a:solidFill>
                        </a:rPr>
                        <a:t>Deforestación</a:t>
                      </a:r>
                    </a:p>
                    <a:p>
                      <a:r>
                        <a:rPr lang="es-ES_tradnl" sz="1100" noProof="0">
                          <a:solidFill>
                            <a:schemeClr val="tx1">
                              <a:lumMod val="75000"/>
                              <a:lumOff val="25000"/>
                            </a:schemeClr>
                          </a:solidFill>
                        </a:rPr>
                        <a:t>Degradación</a:t>
                      </a:r>
                    </a:p>
                    <a:p>
                      <a:r>
                        <a:rPr lang="es-ES_tradnl" sz="1100" noProof="0">
                          <a:solidFill>
                            <a:schemeClr val="tx1">
                              <a:lumMod val="75000"/>
                              <a:lumOff val="25000"/>
                            </a:schemeClr>
                          </a:solidFill>
                        </a:rPr>
                        <a:t>Aumento de existencias</a:t>
                      </a:r>
                    </a:p>
                  </a:txBody>
                  <a:tcPr marL="149437" marR="77707" marT="77707" marB="77707">
                    <a:lnL w="12700" cmpd="sng">
                      <a:noFill/>
                      <a:prstDash val="solid"/>
                    </a:lnL>
                    <a:lnR w="12700" cmpd="sng">
                      <a:noFill/>
                      <a:prstDash val="solid"/>
                    </a:lnR>
                    <a:lnT w="12700" cmpd="sng">
                      <a:noFill/>
                      <a:prstDash val="solid"/>
                    </a:lnT>
                    <a:lnB w="19050" cap="flat" cmpd="sng" algn="ctr">
                      <a:solidFill>
                        <a:srgbClr val="FFFFFF"/>
                      </a:solidFill>
                      <a:prstDash val="solid"/>
                    </a:lnB>
                    <a:solidFill>
                      <a:srgbClr val="B4BCBE">
                        <a:alpha val="34902"/>
                      </a:srgbClr>
                    </a:solidFill>
                  </a:tcPr>
                </a:tc>
                <a:extLst>
                  <a:ext uri="{0D108BD9-81ED-4DB2-BD59-A6C34878D82A}">
                    <a16:rowId xmlns:a16="http://schemas.microsoft.com/office/drawing/2014/main" val="3594250115"/>
                  </a:ext>
                </a:extLst>
              </a:tr>
              <a:tr h="458274">
                <a:tc>
                  <a:txBody>
                    <a:bodyPr/>
                    <a:lstStyle/>
                    <a:p>
                      <a:r>
                        <a:rPr lang="es-ES_tradnl" sz="1100" noProof="0">
                          <a:solidFill>
                            <a:schemeClr val="tx1">
                              <a:lumMod val="75000"/>
                              <a:lumOff val="25000"/>
                            </a:schemeClr>
                          </a:solidFill>
                        </a:rPr>
                        <a:t>Reservorios</a:t>
                      </a:r>
                    </a:p>
                  </a:txBody>
                  <a:tcPr marL="149437" marR="77707" marT="77707" marB="77707">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tc>
                  <a:txBody>
                    <a:bodyPr/>
                    <a:lstStyle/>
                    <a:p>
                      <a:r>
                        <a:rPr lang="es-ES_tradnl" sz="1100" noProof="0">
                          <a:solidFill>
                            <a:schemeClr val="tx1">
                              <a:lumMod val="75000"/>
                              <a:lumOff val="25000"/>
                            </a:schemeClr>
                          </a:solidFill>
                        </a:rPr>
                        <a:t>Biomasa Aérea</a:t>
                      </a:r>
                    </a:p>
                    <a:p>
                      <a:r>
                        <a:rPr lang="es-ES_tradnl" sz="1100" noProof="0">
                          <a:solidFill>
                            <a:schemeClr val="tx1">
                              <a:lumMod val="75000"/>
                              <a:lumOff val="25000"/>
                            </a:schemeClr>
                          </a:solidFill>
                        </a:rPr>
                        <a:t>Biomasa Subterránea</a:t>
                      </a:r>
                    </a:p>
                  </a:txBody>
                  <a:tcPr marL="149437" marR="77707" marT="77707" marB="77707">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extLst>
                  <a:ext uri="{0D108BD9-81ED-4DB2-BD59-A6C34878D82A}">
                    <a16:rowId xmlns:a16="http://schemas.microsoft.com/office/drawing/2014/main" val="1202163994"/>
                  </a:ext>
                </a:extLst>
              </a:tr>
              <a:tr h="318800">
                <a:tc>
                  <a:txBody>
                    <a:bodyPr/>
                    <a:lstStyle/>
                    <a:p>
                      <a:r>
                        <a:rPr lang="es-ES_tradnl" sz="1100" noProof="0">
                          <a:solidFill>
                            <a:schemeClr val="tx1">
                              <a:lumMod val="75000"/>
                              <a:lumOff val="25000"/>
                            </a:schemeClr>
                          </a:solidFill>
                        </a:rPr>
                        <a:t>Gases</a:t>
                      </a:r>
                    </a:p>
                  </a:txBody>
                  <a:tcPr marL="149437" marR="77707" marT="77707" marB="77707">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tc>
                  <a:txBody>
                    <a:bodyPr/>
                    <a:lstStyle/>
                    <a:p>
                      <a:r>
                        <a:rPr lang="es-ES_tradnl" sz="1100" noProof="0">
                          <a:solidFill>
                            <a:schemeClr val="tx1">
                              <a:lumMod val="75000"/>
                              <a:lumOff val="25000"/>
                            </a:schemeClr>
                          </a:solidFill>
                        </a:rPr>
                        <a:t>CO</a:t>
                      </a:r>
                      <a:r>
                        <a:rPr lang="es-ES_tradnl" sz="1100" baseline="-25000" noProof="0">
                          <a:solidFill>
                            <a:schemeClr val="tx1">
                              <a:lumMod val="75000"/>
                              <a:lumOff val="25000"/>
                            </a:schemeClr>
                          </a:solidFill>
                        </a:rPr>
                        <a:t>2</a:t>
                      </a:r>
                    </a:p>
                  </a:txBody>
                  <a:tcPr marL="149437" marR="77707" marT="77707" marB="77707">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extLst>
                  <a:ext uri="{0D108BD9-81ED-4DB2-BD59-A6C34878D82A}">
                    <a16:rowId xmlns:a16="http://schemas.microsoft.com/office/drawing/2014/main" val="33221344"/>
                  </a:ext>
                </a:extLst>
              </a:tr>
              <a:tr h="1016173">
                <a:tc>
                  <a:txBody>
                    <a:bodyPr/>
                    <a:lstStyle/>
                    <a:p>
                      <a:r>
                        <a:rPr lang="es-ES_tradnl" sz="1100" baseline="0" noProof="0">
                          <a:solidFill>
                            <a:schemeClr val="tx1">
                              <a:lumMod val="75000"/>
                              <a:lumOff val="25000"/>
                            </a:schemeClr>
                          </a:solidFill>
                        </a:rPr>
                        <a:t>Datos de Actividad</a:t>
                      </a:r>
                    </a:p>
                  </a:txBody>
                  <a:tcPr marL="149437" marR="77707" marT="77707" marB="77707">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tc>
                  <a:txBody>
                    <a:bodyPr/>
                    <a:lstStyle/>
                    <a:p>
                      <a:pPr marL="285750" indent="-285750">
                        <a:buFont typeface="Arial" panose="020B0604020202020204" pitchFamily="34" charset="0"/>
                        <a:buChar char="•"/>
                      </a:pPr>
                      <a:r>
                        <a:rPr lang="es-ES_tradnl" sz="1100" baseline="0" dirty="0">
                          <a:solidFill>
                            <a:schemeClr val="tx1">
                              <a:lumMod val="75000"/>
                              <a:lumOff val="25000"/>
                            </a:schemeClr>
                          </a:solidFill>
                          <a:latin typeface="+mn-lt"/>
                        </a:rPr>
                        <a:t>Área deforestada de bosques latifoliados y de coníferas</a:t>
                      </a:r>
                    </a:p>
                    <a:p>
                      <a:pPr marL="285750" indent="-285750">
                        <a:buFont typeface="Arial" panose="020B0604020202020204" pitchFamily="34" charset="0"/>
                        <a:buChar char="•"/>
                      </a:pPr>
                      <a:r>
                        <a:rPr lang="es-ES_tradnl" sz="1100" baseline="0" noProof="0" dirty="0">
                          <a:solidFill>
                            <a:schemeClr val="tx1">
                              <a:lumMod val="75000"/>
                              <a:lumOff val="25000"/>
                            </a:schemeClr>
                          </a:solidFill>
                        </a:rPr>
                        <a:t>Área de bosque secundario latifoliado y bosques de coníferas.</a:t>
                      </a:r>
                    </a:p>
                    <a:p>
                      <a:pPr marL="285750" indent="-285750">
                        <a:buFont typeface="Arial" panose="020B0604020202020204" pitchFamily="34" charset="0"/>
                        <a:buChar char="•"/>
                      </a:pPr>
                      <a:r>
                        <a:rPr lang="es-ES_tradnl" sz="1100" baseline="0" noProof="0" dirty="0">
                          <a:solidFill>
                            <a:schemeClr val="tx1">
                              <a:lumMod val="75000"/>
                              <a:lumOff val="25000"/>
                            </a:schemeClr>
                          </a:solidFill>
                        </a:rPr>
                        <a:t>Cambio de cobertura de copas en bosques latifoliados y de coníferas</a:t>
                      </a:r>
                    </a:p>
                    <a:p>
                      <a:pPr marL="285750" indent="-285750">
                        <a:buFont typeface="Arial" panose="020B0604020202020204" pitchFamily="34" charset="0"/>
                        <a:buChar char="•"/>
                      </a:pPr>
                      <a:r>
                        <a:rPr lang="es-ES_tradnl" sz="1100" baseline="0" noProof="0" dirty="0">
                          <a:solidFill>
                            <a:schemeClr val="tx1">
                              <a:lumMod val="75000"/>
                              <a:lumOff val="25000"/>
                            </a:schemeClr>
                          </a:solidFill>
                        </a:rPr>
                        <a:t>Malla sistemática de parcelas de 2.5’ x 2.5’ (aprox. 4.5 – 4.8 km) para la realización del ejercicio de evaluación visual del cambio de uso del suelo y el cambio de cobertura de copas</a:t>
                      </a:r>
                    </a:p>
                  </a:txBody>
                  <a:tcPr marL="149437" marR="77707" marT="77707" marB="77707">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extLst>
                  <a:ext uri="{0D108BD9-81ED-4DB2-BD59-A6C34878D82A}">
                    <a16:rowId xmlns:a16="http://schemas.microsoft.com/office/drawing/2014/main" val="916950188"/>
                  </a:ext>
                </a:extLst>
              </a:tr>
              <a:tr h="1434597">
                <a:tc>
                  <a:txBody>
                    <a:bodyPr/>
                    <a:lstStyle/>
                    <a:p>
                      <a:r>
                        <a:rPr lang="es-ES_tradnl" sz="1100" baseline="0" noProof="0">
                          <a:solidFill>
                            <a:schemeClr val="tx1">
                              <a:lumMod val="75000"/>
                              <a:lumOff val="25000"/>
                            </a:schemeClr>
                          </a:solidFill>
                        </a:rPr>
                        <a:t>Factores de Emisión</a:t>
                      </a:r>
                    </a:p>
                  </a:txBody>
                  <a:tcPr marL="149437" marR="77707" marT="77707" marB="77707">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round/>
                      <a:headEnd type="none" w="med" len="med"/>
                      <a:tailEnd type="none" w="med" len="med"/>
                    </a:lnB>
                    <a:solidFill>
                      <a:srgbClr val="B4BCBE">
                        <a:alpha val="34902"/>
                      </a:srgbClr>
                    </a:solidFill>
                  </a:tcPr>
                </a:tc>
                <a:tc>
                  <a:txBody>
                    <a:bodyPr/>
                    <a:lstStyle/>
                    <a:p>
                      <a:pPr marL="285750" indent="-285750">
                        <a:buFont typeface="Arial" panose="020B0604020202020204" pitchFamily="34" charset="0"/>
                        <a:buChar char="•"/>
                      </a:pPr>
                      <a:r>
                        <a:rPr lang="es-ES_tradnl" sz="1100" baseline="0" noProof="0" dirty="0">
                          <a:solidFill>
                            <a:schemeClr val="tx1">
                              <a:lumMod val="75000"/>
                              <a:lumOff val="25000"/>
                            </a:schemeClr>
                          </a:solidFill>
                        </a:rPr>
                        <a:t>Los factores de emisión (FE) par a las siguientes categorías, incluyendo biomasa aérea y subterránea:</a:t>
                      </a:r>
                    </a:p>
                    <a:p>
                      <a:pPr marL="742950" lvl="1" indent="-285750">
                        <a:buFont typeface="Arial" panose="020B0604020202020204" pitchFamily="34" charset="0"/>
                        <a:buChar char="•"/>
                      </a:pPr>
                      <a:r>
                        <a:rPr lang="es-ES_tradnl" sz="1100" baseline="0" noProof="0" dirty="0">
                          <a:solidFill>
                            <a:schemeClr val="tx1">
                              <a:lumMod val="75000"/>
                              <a:lumOff val="25000"/>
                            </a:schemeClr>
                          </a:solidFill>
                        </a:rPr>
                        <a:t>Bosque latifoliado &gt;70% (EFBL_70)</a:t>
                      </a:r>
                    </a:p>
                    <a:p>
                      <a:pPr marL="742950" lvl="1" indent="-285750">
                        <a:buFont typeface="Arial" panose="020B0604020202020204" pitchFamily="34" charset="0"/>
                        <a:buChar char="•"/>
                      </a:pPr>
                      <a:r>
                        <a:rPr lang="es-ES_tradnl" sz="1100" baseline="0" noProof="0" dirty="0">
                          <a:solidFill>
                            <a:schemeClr val="tx1">
                              <a:lumMod val="75000"/>
                              <a:lumOff val="25000"/>
                            </a:schemeClr>
                          </a:solidFill>
                        </a:rPr>
                        <a:t>Bosque latifoliado degradado 30-69% (EFBL_30-69)</a:t>
                      </a:r>
                    </a:p>
                    <a:p>
                      <a:pPr marL="742950" lvl="1" indent="-285750">
                        <a:buFont typeface="Arial" panose="020B0604020202020204" pitchFamily="34" charset="0"/>
                        <a:buChar char="•"/>
                      </a:pPr>
                      <a:r>
                        <a:rPr lang="es-ES_tradnl" sz="1100" baseline="0" noProof="0" dirty="0">
                          <a:solidFill>
                            <a:schemeClr val="tx1">
                              <a:lumMod val="75000"/>
                              <a:lumOff val="25000"/>
                            </a:schemeClr>
                          </a:solidFill>
                        </a:rPr>
                        <a:t>Bosque de pino &gt;70% (EFP_70)</a:t>
                      </a:r>
                    </a:p>
                    <a:p>
                      <a:pPr marL="742950" lvl="1" indent="-285750">
                        <a:buFont typeface="Arial" panose="020B0604020202020204" pitchFamily="34" charset="0"/>
                        <a:buChar char="•"/>
                      </a:pPr>
                      <a:r>
                        <a:rPr lang="es-ES_tradnl" sz="1100" baseline="0" noProof="0" dirty="0">
                          <a:solidFill>
                            <a:schemeClr val="tx1">
                              <a:lumMod val="75000"/>
                              <a:lumOff val="25000"/>
                            </a:schemeClr>
                          </a:solidFill>
                        </a:rPr>
                        <a:t>Bosque de pino degradado 30-69% (EFP_30-69)</a:t>
                      </a:r>
                    </a:p>
                    <a:p>
                      <a:pPr marL="742950" lvl="1" indent="-285750">
                        <a:buFont typeface="Arial" panose="020B0604020202020204" pitchFamily="34" charset="0"/>
                        <a:buChar char="•"/>
                      </a:pPr>
                      <a:r>
                        <a:rPr lang="es-ES_tradnl" sz="1100" baseline="0" noProof="0" dirty="0">
                          <a:solidFill>
                            <a:schemeClr val="tx1">
                              <a:lumMod val="75000"/>
                              <a:lumOff val="25000"/>
                            </a:schemeClr>
                          </a:solidFill>
                        </a:rPr>
                        <a:t>Cultivos permanentes &gt; 30% (bosque) (EFPC_30)</a:t>
                      </a:r>
                    </a:p>
                    <a:p>
                      <a:pPr marL="742950" lvl="1" indent="-285750">
                        <a:buFont typeface="Arial" panose="020B0604020202020204" pitchFamily="34" charset="0"/>
                        <a:buChar char="•"/>
                      </a:pPr>
                      <a:r>
                        <a:rPr lang="es-ES_tradnl" sz="1100" baseline="0" noProof="0" dirty="0">
                          <a:solidFill>
                            <a:schemeClr val="tx1">
                              <a:lumMod val="75000"/>
                              <a:lumOff val="25000"/>
                            </a:schemeClr>
                          </a:solidFill>
                        </a:rPr>
                        <a:t>Vegetación forestal secundaria (EFWV)</a:t>
                      </a:r>
                    </a:p>
                    <a:p>
                      <a:pPr marL="742950" lvl="1" indent="-285750">
                        <a:buFont typeface="Arial" panose="020B0604020202020204" pitchFamily="34" charset="0"/>
                        <a:buChar char="•"/>
                      </a:pPr>
                      <a:r>
                        <a:rPr lang="es-ES_tradnl" sz="1100" baseline="0" noProof="0" dirty="0">
                          <a:solidFill>
                            <a:schemeClr val="tx1">
                              <a:lumMod val="75000"/>
                              <a:lumOff val="25000"/>
                            </a:schemeClr>
                          </a:solidFill>
                        </a:rPr>
                        <a:t>Vegetación no forestal (EFNWV)</a:t>
                      </a:r>
                    </a:p>
                    <a:p>
                      <a:pPr marL="285750" lvl="0" indent="-285750">
                        <a:buFont typeface="Arial" panose="020B0604020202020204" pitchFamily="34" charset="0"/>
                        <a:buChar char="•"/>
                      </a:pPr>
                      <a:r>
                        <a:rPr lang="es-ES_tradnl" sz="1100" baseline="0" noProof="0" dirty="0">
                          <a:solidFill>
                            <a:schemeClr val="tx1">
                              <a:lumMod val="75000"/>
                              <a:lumOff val="25000"/>
                            </a:schemeClr>
                          </a:solidFill>
                        </a:rPr>
                        <a:t>Factores de pérdida / ganancia de biomasa debido a degradación antropogénica (incluye biomasa aérea y subterránea)</a:t>
                      </a:r>
                    </a:p>
                    <a:p>
                      <a:pPr marL="285750" lvl="0" indent="-285750">
                        <a:buFont typeface="Arial" panose="020B0604020202020204" pitchFamily="34" charset="0"/>
                        <a:buChar char="•"/>
                      </a:pPr>
                      <a:r>
                        <a:rPr lang="es-ES_tradnl" sz="1100" baseline="0" noProof="0" dirty="0">
                          <a:solidFill>
                            <a:schemeClr val="tx1">
                              <a:lumMod val="75000"/>
                              <a:lumOff val="25000"/>
                            </a:schemeClr>
                          </a:solidFill>
                        </a:rPr>
                        <a:t> Factores de remoción del bosque latifoliado (</a:t>
                      </a:r>
                      <a:r>
                        <a:rPr lang="es-ES_tradnl" sz="1100" baseline="0" noProof="0" dirty="0" err="1">
                          <a:solidFill>
                            <a:schemeClr val="tx1">
                              <a:lumMod val="75000"/>
                              <a:lumOff val="25000"/>
                            </a:schemeClr>
                          </a:solidFill>
                        </a:rPr>
                        <a:t>SFbl</a:t>
                      </a:r>
                      <a:r>
                        <a:rPr lang="es-ES_tradnl" sz="1100" baseline="0" noProof="0" dirty="0">
                          <a:solidFill>
                            <a:schemeClr val="tx1">
                              <a:lumMod val="75000"/>
                              <a:lumOff val="25000"/>
                            </a:schemeClr>
                          </a:solidFill>
                        </a:rPr>
                        <a:t>), incluyendo biomasa aérea y subterránea.</a:t>
                      </a:r>
                    </a:p>
                    <a:p>
                      <a:pPr marL="285750" lvl="0" indent="-285750">
                        <a:buFont typeface="Arial" panose="020B0604020202020204" pitchFamily="34" charset="0"/>
                        <a:buChar char="•"/>
                      </a:pPr>
                      <a:r>
                        <a:rPr lang="es-ES_tradnl" sz="1100" baseline="0" noProof="0" dirty="0">
                          <a:solidFill>
                            <a:schemeClr val="tx1">
                              <a:lumMod val="75000"/>
                              <a:lumOff val="25000"/>
                            </a:schemeClr>
                          </a:solidFill>
                        </a:rPr>
                        <a:t>Factores de remoción del bosque de coníferas (</a:t>
                      </a:r>
                      <a:r>
                        <a:rPr lang="es-ES_tradnl" sz="1100" baseline="0" noProof="0" dirty="0" err="1">
                          <a:solidFill>
                            <a:schemeClr val="tx1">
                              <a:lumMod val="75000"/>
                              <a:lumOff val="25000"/>
                            </a:schemeClr>
                          </a:solidFill>
                        </a:rPr>
                        <a:t>RFbc</a:t>
                      </a:r>
                      <a:r>
                        <a:rPr lang="es-ES_tradnl" sz="1100" baseline="0" noProof="0" dirty="0">
                          <a:solidFill>
                            <a:schemeClr val="tx1">
                              <a:lumMod val="75000"/>
                              <a:lumOff val="25000"/>
                            </a:schemeClr>
                          </a:solidFill>
                        </a:rPr>
                        <a:t>), incluyendo biomasa aérea y subterránea.</a:t>
                      </a:r>
                    </a:p>
                    <a:p>
                      <a:pPr marL="285750" lvl="0" indent="-285750">
                        <a:buFont typeface="Arial" panose="020B0604020202020204" pitchFamily="34" charset="0"/>
                        <a:buChar char="•"/>
                      </a:pPr>
                      <a:r>
                        <a:rPr lang="es-ES_tradnl" sz="1100" baseline="0" noProof="0" dirty="0">
                          <a:solidFill>
                            <a:schemeClr val="tx1">
                              <a:lumMod val="75000"/>
                              <a:lumOff val="25000"/>
                            </a:schemeClr>
                          </a:solidFill>
                        </a:rPr>
                        <a:t>Factores de remoción para cultivos permanentes (dosel forestal &gt;30%)., (SRPC) incluyendo biomasa aérea y subterránea.</a:t>
                      </a:r>
                    </a:p>
                  </a:txBody>
                  <a:tcPr marL="149437" marR="77707" marT="77707" marB="77707">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round/>
                      <a:headEnd type="none" w="med" len="med"/>
                      <a:tailEnd type="none" w="med" len="med"/>
                    </a:lnB>
                    <a:solidFill>
                      <a:srgbClr val="B4BCBE">
                        <a:alpha val="34902"/>
                      </a:srgbClr>
                    </a:solidFill>
                  </a:tcPr>
                </a:tc>
                <a:extLst>
                  <a:ext uri="{0D108BD9-81ED-4DB2-BD59-A6C34878D82A}">
                    <a16:rowId xmlns:a16="http://schemas.microsoft.com/office/drawing/2014/main" val="1185675952"/>
                  </a:ext>
                </a:extLst>
              </a:tr>
            </a:tbl>
          </a:graphicData>
        </a:graphic>
      </p:graphicFrame>
      <p:pic>
        <p:nvPicPr>
          <p:cNvPr id="8" name="Picture 7">
            <a:extLst>
              <a:ext uri="{FF2B5EF4-FFF2-40B4-BE49-F238E27FC236}">
                <a16:creationId xmlns:a16="http://schemas.microsoft.com/office/drawing/2014/main" id="{DD358A88-C028-7A4D-BD51-0F7BEE81F82C}"/>
              </a:ext>
            </a:extLst>
          </p:cNvPr>
          <p:cNvPicPr>
            <a:picLocks noChangeAspect="1"/>
          </p:cNvPicPr>
          <p:nvPr/>
        </p:nvPicPr>
        <p:blipFill>
          <a:blip r:embed="rId2"/>
          <a:stretch>
            <a:fillRect/>
          </a:stretch>
        </p:blipFill>
        <p:spPr>
          <a:xfrm>
            <a:off x="1073162" y="3404422"/>
            <a:ext cx="2563196" cy="3294561"/>
          </a:xfrm>
          <a:prstGeom prst="rect">
            <a:avLst/>
          </a:prstGeom>
        </p:spPr>
      </p:pic>
    </p:spTree>
    <p:extLst>
      <p:ext uri="{BB962C8B-B14F-4D97-AF65-F5344CB8AC3E}">
        <p14:creationId xmlns:p14="http://schemas.microsoft.com/office/powerpoint/2010/main" val="3322445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9DE4D46-F2AD-4061-9161-CF8957626CE0}"/>
              </a:ext>
            </a:extLst>
          </p:cNvPr>
          <p:cNvPicPr>
            <a:picLocks noChangeAspect="1"/>
          </p:cNvPicPr>
          <p:nvPr/>
        </p:nvPicPr>
        <p:blipFill rotWithShape="1">
          <a:blip r:embed="rId2">
            <a:duotone>
              <a:prstClr val="black"/>
              <a:schemeClr val="tx2">
                <a:tint val="45000"/>
                <a:satMod val="400000"/>
              </a:schemeClr>
            </a:duotone>
          </a:blip>
          <a:srcRect/>
          <a:stretch/>
        </p:blipFill>
        <p:spPr>
          <a:xfrm>
            <a:off x="20" y="10"/>
            <a:ext cx="12191980" cy="6857990"/>
          </a:xfrm>
          <a:prstGeom prst="rect">
            <a:avLst/>
          </a:prstGeom>
        </p:spPr>
      </p:pic>
      <p:sp>
        <p:nvSpPr>
          <p:cNvPr id="11" name="Rectangle 10">
            <a:extLst>
              <a:ext uri="{FF2B5EF4-FFF2-40B4-BE49-F238E27FC236}">
                <a16:creationId xmlns:a16="http://schemas.microsoft.com/office/drawing/2014/main" id="{B4147794-66B7-4CDE-BC75-BBDC48B2F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9481" y="0"/>
            <a:ext cx="7718119" cy="6858000"/>
          </a:xfrm>
          <a:prstGeom prst="rect">
            <a:avLst/>
          </a:prstGeom>
          <a:solidFill>
            <a:schemeClr val="bg1">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entury Schoolbook" panose="02040604050505020304"/>
              <a:ea typeface="+mn-ea"/>
              <a:cs typeface="+mn-cs"/>
            </a:endParaRPr>
          </a:p>
        </p:txBody>
      </p:sp>
      <p:sp>
        <p:nvSpPr>
          <p:cNvPr id="2" name="Title 1">
            <a:extLst>
              <a:ext uri="{FF2B5EF4-FFF2-40B4-BE49-F238E27FC236}">
                <a16:creationId xmlns:a16="http://schemas.microsoft.com/office/drawing/2014/main" id="{78B2A485-507B-134B-A4D5-5ADE52625C83}"/>
              </a:ext>
            </a:extLst>
          </p:cNvPr>
          <p:cNvSpPr>
            <a:spLocks noGrp="1"/>
          </p:cNvSpPr>
          <p:nvPr>
            <p:ph type="title"/>
          </p:nvPr>
        </p:nvSpPr>
        <p:spPr>
          <a:xfrm>
            <a:off x="4050889" y="365758"/>
            <a:ext cx="6784259" cy="1828800"/>
          </a:xfrm>
        </p:spPr>
        <p:txBody>
          <a:bodyPr>
            <a:normAutofit/>
          </a:bodyPr>
          <a:lstStyle/>
          <a:p>
            <a:r>
              <a:rPr lang="es-ES_tradnl" sz="4800" dirty="0">
                <a:solidFill>
                  <a:schemeClr val="tx1">
                    <a:lumMod val="85000"/>
                    <a:lumOff val="15000"/>
                  </a:schemeClr>
                </a:solidFill>
              </a:rPr>
              <a:t>Calculo de las reducciones de Emisiones Forestales</a:t>
            </a:r>
          </a:p>
        </p:txBody>
      </p:sp>
      <mc:AlternateContent xmlns:mc="http://schemas.openxmlformats.org/markup-compatibility/2006" xmlns:a14="http://schemas.microsoft.com/office/drawing/2010/main">
        <mc:Choice Requires="a14">
          <p:sp>
            <p:nvSpPr>
              <p:cNvPr id="5" name="Content Placeholder 4">
                <a:extLst>
                  <a:ext uri="{FF2B5EF4-FFF2-40B4-BE49-F238E27FC236}">
                    <a16:creationId xmlns:a16="http://schemas.microsoft.com/office/drawing/2014/main" id="{A1521EE2-E210-FC46-9B32-D37ED363C779}"/>
                  </a:ext>
                </a:extLst>
              </p:cNvPr>
              <p:cNvSpPr>
                <a:spLocks noGrp="1"/>
              </p:cNvSpPr>
              <p:nvPr>
                <p:ph idx="1"/>
              </p:nvPr>
            </p:nvSpPr>
            <p:spPr>
              <a:xfrm>
                <a:off x="4050889" y="2324100"/>
                <a:ext cx="6784259" cy="3875087"/>
              </a:xfrm>
            </p:spPr>
            <p:txBody>
              <a:bodyPr>
                <a:normAutofit/>
              </a:bodyPr>
              <a:lstStyle/>
              <a:p>
                <a:pPr marL="0" indent="0">
                  <a:buNone/>
                </a:pPr>
                <a:endParaRPr lang="es-ES" sz="2400" b="0" i="1" dirty="0">
                  <a:latin typeface="Cambria Math" panose="02040503050406030204" pitchFamily="18" charset="0"/>
                </a:endParaRPr>
              </a:p>
              <a:p>
                <a:pPr marL="0" indent="0">
                  <a:buNone/>
                </a:pPr>
                <a:endParaRPr lang="es-ES" sz="2400" b="0" i="1" dirty="0">
                  <a:latin typeface="Cambria Math" panose="02040503050406030204" pitchFamily="18" charset="0"/>
                </a:endParaRPr>
              </a:p>
              <a:p>
                <a:pPr marL="0" indent="0">
                  <a:buNone/>
                </a:pPr>
                <a14:m>
                  <m:oMathPara xmlns:m="http://schemas.openxmlformats.org/officeDocument/2006/math">
                    <m:oMathParaPr>
                      <m:jc m:val="center"/>
                    </m:oMathParaPr>
                    <m:oMath xmlns:m="http://schemas.openxmlformats.org/officeDocument/2006/math">
                      <m:r>
                        <a:rPr lang="es-ES_tradnl" sz="2400" b="0" i="1">
                          <a:latin typeface="Cambria Math" panose="02040503050406030204" pitchFamily="18" charset="0"/>
                        </a:rPr>
                        <m:t>𝑅𝐸</m:t>
                      </m:r>
                      <m:r>
                        <a:rPr lang="es-ES_tradnl" sz="2400" b="0" i="1">
                          <a:latin typeface="Cambria Math" panose="02040503050406030204" pitchFamily="18" charset="0"/>
                        </a:rPr>
                        <m:t> =</m:t>
                      </m:r>
                      <m:r>
                        <a:rPr lang="es-ES_tradnl" sz="2400" b="0" i="1">
                          <a:latin typeface="Cambria Math" panose="02040503050406030204" pitchFamily="18" charset="0"/>
                          <a:ea typeface="Cambria Math" panose="02040503050406030204" pitchFamily="18" charset="0"/>
                        </a:rPr>
                        <m:t>𝑁𝑅𝐸𝐹</m:t>
                      </m:r>
                      <m:r>
                        <a:rPr lang="es-ES_tradnl" sz="2400" b="0" i="1">
                          <a:latin typeface="Cambria Math" panose="02040503050406030204" pitchFamily="18" charset="0"/>
                          <a:ea typeface="Cambria Math" panose="02040503050406030204" pitchFamily="18" charset="0"/>
                        </a:rPr>
                        <m:t> −</m:t>
                      </m:r>
                      <m:r>
                        <a:rPr lang="es-ES_tradnl" sz="2400" b="0" i="1">
                          <a:latin typeface="Cambria Math" panose="02040503050406030204" pitchFamily="18" charset="0"/>
                          <a:ea typeface="Cambria Math" panose="02040503050406030204" pitchFamily="18" charset="0"/>
                        </a:rPr>
                        <m:t>𝐸𝐹</m:t>
                      </m:r>
                    </m:oMath>
                  </m:oMathPara>
                </a14:m>
                <a:endParaRPr lang="es-ES_tradnl" sz="2400" dirty="0"/>
              </a:p>
              <a:p>
                <a:pPr lvl="1"/>
                <a:r>
                  <a:rPr lang="es-ES_tradnl" dirty="0"/>
                  <a:t>RE: Reducción de emisiones</a:t>
                </a:r>
              </a:p>
              <a:p>
                <a:pPr lvl="1"/>
                <a:r>
                  <a:rPr lang="es-ES_tradnl" dirty="0"/>
                  <a:t>NREF/NRF: Nivel de Referencia de Emisiones Forestales</a:t>
                </a:r>
              </a:p>
              <a:p>
                <a:pPr lvl="1"/>
                <a:r>
                  <a:rPr lang="es-ES_tradnl" dirty="0"/>
                  <a:t>EF: Emisiones forestales resultantes de la implementación de la estrategia REDD+</a:t>
                </a:r>
              </a:p>
            </p:txBody>
          </p:sp>
        </mc:Choice>
        <mc:Fallback xmlns="">
          <p:sp>
            <p:nvSpPr>
              <p:cNvPr id="5" name="Content Placeholder 4">
                <a:extLst>
                  <a:ext uri="{FF2B5EF4-FFF2-40B4-BE49-F238E27FC236}">
                    <a16:creationId xmlns:a16="http://schemas.microsoft.com/office/drawing/2014/main" id="{A1521EE2-E210-FC46-9B32-D37ED363C779}"/>
                  </a:ext>
                </a:extLst>
              </p:cNvPr>
              <p:cNvSpPr>
                <a:spLocks noGrp="1" noRot="1" noChangeAspect="1" noMove="1" noResize="1" noEditPoints="1" noAdjustHandles="1" noChangeArrowheads="1" noChangeShapeType="1" noTextEdit="1"/>
              </p:cNvSpPr>
              <p:nvPr>
                <p:ph idx="1"/>
              </p:nvPr>
            </p:nvSpPr>
            <p:spPr>
              <a:xfrm>
                <a:off x="4050889" y="2324100"/>
                <a:ext cx="6784259" cy="3875087"/>
              </a:xfrm>
              <a:blipFill>
                <a:blip r:embed="rId3"/>
                <a:stretch>
                  <a:fillRect/>
                </a:stretch>
              </a:blipFill>
            </p:spPr>
            <p:txBody>
              <a:bodyPr/>
              <a:lstStyle/>
              <a:p>
                <a:r>
                  <a:rPr lang="en-US">
                    <a:noFill/>
                  </a:rPr>
                  <a:t> </a:t>
                </a:r>
              </a:p>
            </p:txBody>
          </p:sp>
        </mc:Fallback>
      </mc:AlternateContent>
      <p:sp>
        <p:nvSpPr>
          <p:cNvPr id="13" name="Rectangle 12">
            <a:extLst>
              <a:ext uri="{FF2B5EF4-FFF2-40B4-BE49-F238E27FC236}">
                <a16:creationId xmlns:a16="http://schemas.microsoft.com/office/drawing/2014/main" id="{41202E79-1236-4DF8-9921-F47A0B079C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77600" y="0"/>
            <a:ext cx="914400" cy="6858000"/>
          </a:xfrm>
          <a:prstGeom prst="rect">
            <a:avLst/>
          </a:prstGeom>
          <a:solidFill>
            <a:schemeClr val="tx1">
              <a:lumMod val="85000"/>
              <a:lumOff val="1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20268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7E5D5-FA11-994D-B9EE-A9C8E8DE328D}"/>
              </a:ext>
            </a:extLst>
          </p:cNvPr>
          <p:cNvSpPr>
            <a:spLocks noGrp="1"/>
          </p:cNvSpPr>
          <p:nvPr>
            <p:ph type="title"/>
          </p:nvPr>
        </p:nvSpPr>
        <p:spPr/>
        <p:txBody>
          <a:bodyPr/>
          <a:lstStyle/>
          <a:p>
            <a:r>
              <a:rPr lang="es-ES_tradnl" dirty="0"/>
              <a:t>MRV para distribución de Beneficios (PDB)</a:t>
            </a:r>
          </a:p>
        </p:txBody>
      </p:sp>
      <p:sp>
        <p:nvSpPr>
          <p:cNvPr id="3" name="Content Placeholder 2">
            <a:extLst>
              <a:ext uri="{FF2B5EF4-FFF2-40B4-BE49-F238E27FC236}">
                <a16:creationId xmlns:a16="http://schemas.microsoft.com/office/drawing/2014/main" id="{B8EB131F-0D88-5A4E-B14C-7652A6AA407A}"/>
              </a:ext>
            </a:extLst>
          </p:cNvPr>
          <p:cNvSpPr>
            <a:spLocks noGrp="1"/>
          </p:cNvSpPr>
          <p:nvPr>
            <p:ph idx="1"/>
          </p:nvPr>
        </p:nvSpPr>
        <p:spPr/>
        <p:txBody>
          <a:bodyPr/>
          <a:lstStyle/>
          <a:p>
            <a:r>
              <a:rPr lang="es-ES_tradnl" dirty="0"/>
              <a:t>Sección 4</a:t>
            </a:r>
          </a:p>
          <a:p>
            <a:pPr lvl="1"/>
            <a:r>
              <a:rPr lang="es-ES_tradnl" dirty="0"/>
              <a:t>El proceso empieza con la entrega por parte del MARENA del informe de monitoreo de Nicaragua al Fondo de Carbono. El informe debe incluir la medición del rendimiento logrado en lo referente a las reducciones de deforestación y degradación del bosque, así como los aumentos en las existencias de carbono, según las estimaciones del sistema de monitoreo forestal nacional.</a:t>
            </a:r>
          </a:p>
          <a:p>
            <a:pPr lvl="1"/>
            <a:r>
              <a:rPr lang="es-ES_tradnl" dirty="0"/>
              <a:t>El Fondo contratará un equipo independiente para realizar la verificación del informe de monitoreo. El Fondo calculará la cantidad de RE que se debe apartar y colocar en la reserva de amortiguamiento del Fondo, con base en los análisis de riesgo de reversión e incertidumbre en las estimaciones que van incluidas en el ERPD</a:t>
            </a:r>
          </a:p>
          <a:p>
            <a:pPr lvl="1"/>
            <a:endParaRPr lang="es-ES_tradnl" dirty="0"/>
          </a:p>
        </p:txBody>
      </p:sp>
    </p:spTree>
    <p:extLst>
      <p:ext uri="{BB962C8B-B14F-4D97-AF65-F5344CB8AC3E}">
        <p14:creationId xmlns:p14="http://schemas.microsoft.com/office/powerpoint/2010/main" val="990321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CFB4A-973D-B440-8117-2CAAE3ABF247}"/>
              </a:ext>
            </a:extLst>
          </p:cNvPr>
          <p:cNvSpPr>
            <a:spLocks noGrp="1"/>
          </p:cNvSpPr>
          <p:nvPr>
            <p:ph type="title"/>
          </p:nvPr>
        </p:nvSpPr>
        <p:spPr/>
        <p:txBody>
          <a:bodyPr/>
          <a:lstStyle/>
          <a:p>
            <a:r>
              <a:rPr lang="es-ES_tradnl"/>
              <a:t>Transferencia de titularidad de los derechos de carbono en Nicaragua (ER-PD)</a:t>
            </a:r>
          </a:p>
        </p:txBody>
      </p:sp>
      <p:sp>
        <p:nvSpPr>
          <p:cNvPr id="3" name="Content Placeholder 2">
            <a:extLst>
              <a:ext uri="{FF2B5EF4-FFF2-40B4-BE49-F238E27FC236}">
                <a16:creationId xmlns:a16="http://schemas.microsoft.com/office/drawing/2014/main" id="{CCB892CD-430E-0449-A897-28F231637E58}"/>
              </a:ext>
            </a:extLst>
          </p:cNvPr>
          <p:cNvSpPr>
            <a:spLocks noGrp="1"/>
          </p:cNvSpPr>
          <p:nvPr>
            <p:ph idx="1"/>
          </p:nvPr>
        </p:nvSpPr>
        <p:spPr/>
        <p:txBody>
          <a:bodyPr>
            <a:normAutofit/>
          </a:bodyPr>
          <a:lstStyle/>
          <a:p>
            <a:r>
              <a:rPr lang="es-ES_tradnl" dirty="0"/>
              <a:t>Sección 17.3</a:t>
            </a:r>
          </a:p>
          <a:p>
            <a:pPr lvl="1"/>
            <a:r>
              <a:rPr lang="es-ES_tradnl" dirty="0"/>
              <a:t>La titularidad de las </a:t>
            </a:r>
            <a:r>
              <a:rPr lang="es-ES_tradnl" dirty="0" err="1"/>
              <a:t>REs</a:t>
            </a:r>
            <a:r>
              <a:rPr lang="es-ES_tradnl" dirty="0"/>
              <a:t> está asociada a la propiedad de la tierra. El titular de las reducciones de emisiones de carbono, son los legítimos propietarios de los inmuebles donde está el recurso forestal que genera dichos servicios ambientales. </a:t>
            </a:r>
          </a:p>
          <a:p>
            <a:pPr lvl="1"/>
            <a:r>
              <a:rPr lang="es-ES_tradnl" dirty="0"/>
              <a:t>El MARENA es la entidad implementadora del Programa RE.</a:t>
            </a:r>
          </a:p>
          <a:p>
            <a:pPr lvl="1"/>
            <a:r>
              <a:rPr lang="es-ES_tradnl" dirty="0"/>
              <a:t>MARENA está autorizado a: “Ser la instancia negociadora para la firma de la Transferencia de Reducciones de Emisiones del Programa REDD+ para Combatir el Cambio climático y la pobreza en Nicaragua ante el (FCPF), y Ser la instancia que firma los acuerdos de Pagos por Reducción de Emisiones” con los propietarios.</a:t>
            </a:r>
          </a:p>
          <a:p>
            <a:endParaRPr lang="es-ES_tradnl" dirty="0"/>
          </a:p>
          <a:p>
            <a:endParaRPr lang="es-ES_tradnl" dirty="0"/>
          </a:p>
        </p:txBody>
      </p:sp>
    </p:spTree>
    <p:extLst>
      <p:ext uri="{BB962C8B-B14F-4D97-AF65-F5344CB8AC3E}">
        <p14:creationId xmlns:p14="http://schemas.microsoft.com/office/powerpoint/2010/main" val="2071236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CFB4A-973D-B440-8117-2CAAE3ABF247}"/>
              </a:ext>
            </a:extLst>
          </p:cNvPr>
          <p:cNvSpPr>
            <a:spLocks noGrp="1"/>
          </p:cNvSpPr>
          <p:nvPr>
            <p:ph type="title"/>
          </p:nvPr>
        </p:nvSpPr>
        <p:spPr/>
        <p:txBody>
          <a:bodyPr/>
          <a:lstStyle/>
          <a:p>
            <a:r>
              <a:rPr lang="es-ES_tradnl"/>
              <a:t>Transferencia de titularidad de los derechos de carbono en Nicaragua (ER-PD)</a:t>
            </a:r>
          </a:p>
        </p:txBody>
      </p:sp>
      <p:sp>
        <p:nvSpPr>
          <p:cNvPr id="3" name="Content Placeholder 2">
            <a:extLst>
              <a:ext uri="{FF2B5EF4-FFF2-40B4-BE49-F238E27FC236}">
                <a16:creationId xmlns:a16="http://schemas.microsoft.com/office/drawing/2014/main" id="{CCB892CD-430E-0449-A897-28F231637E58}"/>
              </a:ext>
            </a:extLst>
          </p:cNvPr>
          <p:cNvSpPr>
            <a:spLocks noGrp="1"/>
          </p:cNvSpPr>
          <p:nvPr>
            <p:ph idx="1"/>
          </p:nvPr>
        </p:nvSpPr>
        <p:spPr/>
        <p:txBody>
          <a:bodyPr>
            <a:normAutofit/>
          </a:bodyPr>
          <a:lstStyle/>
          <a:p>
            <a:r>
              <a:rPr lang="es-ES_tradnl" dirty="0"/>
              <a:t>Sección 15.8</a:t>
            </a:r>
          </a:p>
          <a:p>
            <a:pPr lvl="1"/>
            <a:r>
              <a:rPr lang="es-ES_tradnl" dirty="0"/>
              <a:t>El Programa de Reducción de Emisiones formalizará la cesión de derechos sobre la transferencia de títulos de carbono. </a:t>
            </a:r>
          </a:p>
          <a:p>
            <a:pPr lvl="1"/>
            <a:r>
              <a:rPr lang="es-ES_tradnl" dirty="0"/>
              <a:t>Los protagonistas del Programa mediante la firma de sub acuerdos transfieren al Estado la titularidad de las emisiones</a:t>
            </a:r>
          </a:p>
          <a:p>
            <a:pPr lvl="1"/>
            <a:r>
              <a:rPr lang="es-ES_tradnl" dirty="0"/>
              <a:t>El proceso de negociación, consulta y firma de los sub acuerdos se hará previo a la firma del Acuerdo de Pagos por la Reducción de Emisiones (ERPA por sus siglas en inglés). </a:t>
            </a:r>
          </a:p>
          <a:p>
            <a:pPr lvl="1"/>
            <a:r>
              <a:rPr lang="es-ES_tradnl" dirty="0"/>
              <a:t>Los sub acuerdos se harán a nivel regional, territorial e individual con los protagonistas beneficiarios del Programa y estarán bajo el procedimiento del consentimiento, libre, previo e informado.</a:t>
            </a:r>
          </a:p>
          <a:p>
            <a:endParaRPr lang="es-ES_tradnl" dirty="0"/>
          </a:p>
        </p:txBody>
      </p:sp>
    </p:spTree>
    <p:extLst>
      <p:ext uri="{BB962C8B-B14F-4D97-AF65-F5344CB8AC3E}">
        <p14:creationId xmlns:p14="http://schemas.microsoft.com/office/powerpoint/2010/main" val="29074191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CFB4A-973D-B440-8117-2CAAE3ABF247}"/>
              </a:ext>
            </a:extLst>
          </p:cNvPr>
          <p:cNvSpPr>
            <a:spLocks noGrp="1"/>
          </p:cNvSpPr>
          <p:nvPr>
            <p:ph type="title"/>
          </p:nvPr>
        </p:nvSpPr>
        <p:spPr/>
        <p:txBody>
          <a:bodyPr/>
          <a:lstStyle/>
          <a:p>
            <a:r>
              <a:rPr lang="es-ES_tradnl"/>
              <a:t>Transferencia de titularidad de los derechos de carbono en Nicaragua (ER-PD)</a:t>
            </a:r>
          </a:p>
        </p:txBody>
      </p:sp>
      <p:sp>
        <p:nvSpPr>
          <p:cNvPr id="3" name="Content Placeholder 2">
            <a:extLst>
              <a:ext uri="{FF2B5EF4-FFF2-40B4-BE49-F238E27FC236}">
                <a16:creationId xmlns:a16="http://schemas.microsoft.com/office/drawing/2014/main" id="{CCB892CD-430E-0449-A897-28F231637E58}"/>
              </a:ext>
            </a:extLst>
          </p:cNvPr>
          <p:cNvSpPr>
            <a:spLocks noGrp="1"/>
          </p:cNvSpPr>
          <p:nvPr>
            <p:ph idx="1"/>
          </p:nvPr>
        </p:nvSpPr>
        <p:spPr/>
        <p:txBody>
          <a:bodyPr>
            <a:normAutofit lnSpcReduction="10000"/>
          </a:bodyPr>
          <a:lstStyle/>
          <a:p>
            <a:r>
              <a:rPr lang="es-ES_tradnl" dirty="0"/>
              <a:t>Sección 15.8</a:t>
            </a:r>
          </a:p>
          <a:p>
            <a:pPr lvl="1"/>
            <a:r>
              <a:rPr lang="es-ES_tradnl" dirty="0"/>
              <a:t>En los territorios de pueblos originarios y afrodescendientes, este proceso se desarrollará de la siguiente manera:</a:t>
            </a:r>
          </a:p>
          <a:p>
            <a:pPr lvl="2"/>
            <a:r>
              <a:rPr lang="es-ES_tradnl" dirty="0"/>
              <a:t>Los acuerdos deben ser aprobados por las asambleas comunales / territoriales correspondientes.</a:t>
            </a:r>
          </a:p>
          <a:p>
            <a:pPr lvl="2"/>
            <a:r>
              <a:rPr lang="es-ES_tradnl" dirty="0"/>
              <a:t>Los Gobiernos Regionales aprobarán los acuerdos (RACCS y RACCN).</a:t>
            </a:r>
          </a:p>
          <a:p>
            <a:pPr lvl="2"/>
            <a:r>
              <a:rPr lang="es-ES_tradnl" dirty="0"/>
              <a:t>En el caso del Alto </a:t>
            </a:r>
            <a:r>
              <a:rPr lang="es-ES_tradnl" dirty="0" err="1"/>
              <a:t>Wangki</a:t>
            </a:r>
            <a:r>
              <a:rPr lang="es-ES_tradnl" dirty="0"/>
              <a:t> y </a:t>
            </a:r>
            <a:r>
              <a:rPr lang="es-ES_tradnl" dirty="0" err="1"/>
              <a:t>Bocay</a:t>
            </a:r>
            <a:r>
              <a:rPr lang="es-ES_tradnl" dirty="0"/>
              <a:t>, sus respectivas asambleas revisarán y firmarán los acuerdos.</a:t>
            </a:r>
          </a:p>
          <a:p>
            <a:pPr lvl="2"/>
            <a:r>
              <a:rPr lang="es-ES_tradnl" dirty="0"/>
              <a:t>Los acuerdos serán firmados por MARENA, Gobierno Territorial, Gobierno Regional y Gobierno Municipal.</a:t>
            </a:r>
          </a:p>
          <a:p>
            <a:pPr lvl="1"/>
            <a:r>
              <a:rPr lang="es-ES_tradnl" dirty="0"/>
              <a:t>En el caso de pequeños y medianos productores, se negociarán y suscribirán los acuerdos entre los gremios u organizaciones de los sectores productivos y MARENA.</a:t>
            </a:r>
          </a:p>
        </p:txBody>
      </p:sp>
    </p:spTree>
    <p:extLst>
      <p:ext uri="{BB962C8B-B14F-4D97-AF65-F5344CB8AC3E}">
        <p14:creationId xmlns:p14="http://schemas.microsoft.com/office/powerpoint/2010/main" val="4291539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8294908-8B00-4F58-BBBA-20F71A40A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4364C879-1404-4203-8E9D-CC5DE0A621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84617302-4B0D-4351-A6BB-6F0930D94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DA2C7802-C2E0-4218-8F89-8DD7CCD2C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Rectangle 17">
            <a:extLst>
              <a:ext uri="{FF2B5EF4-FFF2-40B4-BE49-F238E27FC236}">
                <a16:creationId xmlns:a16="http://schemas.microsoft.com/office/drawing/2014/main" id="{A6D7111A-21E5-4EE9-8A78-10E5530F01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Shape 19">
            <a:extLst>
              <a:ext uri="{FF2B5EF4-FFF2-40B4-BE49-F238E27FC236}">
                <a16:creationId xmlns:a16="http://schemas.microsoft.com/office/drawing/2014/main" id="{A3969E80-A77B-49FC-9122-D89AFD5EE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Rectangle 21">
            <a:extLst>
              <a:ext uri="{FF2B5EF4-FFF2-40B4-BE49-F238E27FC236}">
                <a16:creationId xmlns:a16="http://schemas.microsoft.com/office/drawing/2014/main" id="{1849CA57-76BD-4CF2-80BA-D7A46A01B7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4" name="Freeform: Shape 23">
            <a:extLst>
              <a:ext uri="{FF2B5EF4-FFF2-40B4-BE49-F238E27FC236}">
                <a16:creationId xmlns:a16="http://schemas.microsoft.com/office/drawing/2014/main" id="{35E9085E-E730-4768-83D4-6CB7E98971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Shape 25">
            <a:extLst>
              <a:ext uri="{FF2B5EF4-FFF2-40B4-BE49-F238E27FC236}">
                <a16:creationId xmlns:a16="http://schemas.microsoft.com/office/drawing/2014/main" id="{973272FE-A474-4CAE-8CA2-BCC8B476C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5" name="Text Placeholder 4">
            <a:extLst>
              <a:ext uri="{FF2B5EF4-FFF2-40B4-BE49-F238E27FC236}">
                <a16:creationId xmlns:a16="http://schemas.microsoft.com/office/drawing/2014/main" id="{DF552D61-0D0C-A24C-B4AF-FCE16C91344E}"/>
              </a:ext>
            </a:extLst>
          </p:cNvPr>
          <p:cNvSpPr>
            <a:spLocks noGrp="1"/>
          </p:cNvSpPr>
          <p:nvPr>
            <p:ph type="body" idx="1"/>
          </p:nvPr>
        </p:nvSpPr>
        <p:spPr>
          <a:xfrm>
            <a:off x="4439633" y="4518923"/>
            <a:ext cx="3312734" cy="1141851"/>
          </a:xfrm>
          <a:noFill/>
        </p:spPr>
        <p:txBody>
          <a:bodyPr vert="horz" lIns="91440" tIns="45720" rIns="91440" bIns="45720" rtlCol="0">
            <a:normAutofit/>
          </a:bodyPr>
          <a:lstStyle/>
          <a:p>
            <a:pPr algn="ctr"/>
            <a:endParaRPr lang="en-US" sz="2000" kern="1200">
              <a:solidFill>
                <a:srgbClr val="080808"/>
              </a:solidFill>
              <a:latin typeface="+mn-lt"/>
              <a:ea typeface="+mn-ea"/>
              <a:cs typeface="+mn-cs"/>
            </a:endParaRPr>
          </a:p>
        </p:txBody>
      </p:sp>
      <p:sp>
        <p:nvSpPr>
          <p:cNvPr id="4" name="Title 3">
            <a:extLst>
              <a:ext uri="{FF2B5EF4-FFF2-40B4-BE49-F238E27FC236}">
                <a16:creationId xmlns:a16="http://schemas.microsoft.com/office/drawing/2014/main" id="{CB2534A6-26B9-254F-8566-668E9D0917C9}"/>
              </a:ext>
            </a:extLst>
          </p:cNvPr>
          <p:cNvSpPr>
            <a:spLocks noGrp="1"/>
          </p:cNvSpPr>
          <p:nvPr>
            <p:ph type="title"/>
          </p:nvPr>
        </p:nvSpPr>
        <p:spPr>
          <a:xfrm>
            <a:off x="3204642" y="2353641"/>
            <a:ext cx="5782716" cy="2150719"/>
          </a:xfrm>
          <a:noFill/>
        </p:spPr>
        <p:txBody>
          <a:bodyPr vert="horz" lIns="91440" tIns="45720" rIns="91440" bIns="45720" rtlCol="0" anchor="ctr">
            <a:normAutofit/>
          </a:bodyPr>
          <a:lstStyle/>
          <a:p>
            <a:pPr algn="ctr"/>
            <a:r>
              <a:rPr lang="en-US" sz="3600" kern="1200" dirty="0" err="1">
                <a:solidFill>
                  <a:srgbClr val="080808"/>
                </a:solidFill>
                <a:latin typeface="+mj-lt"/>
                <a:ea typeface="+mj-ea"/>
                <a:cs typeface="+mj-cs"/>
              </a:rPr>
              <a:t>Muchas</a:t>
            </a:r>
            <a:r>
              <a:rPr lang="en-US" sz="3600" kern="1200" dirty="0">
                <a:solidFill>
                  <a:srgbClr val="080808"/>
                </a:solidFill>
                <a:latin typeface="+mj-lt"/>
                <a:ea typeface="+mj-ea"/>
                <a:cs typeface="+mj-cs"/>
              </a:rPr>
              <a:t> Gracias</a:t>
            </a:r>
          </a:p>
        </p:txBody>
      </p:sp>
      <p:sp>
        <p:nvSpPr>
          <p:cNvPr id="28" name="Freeform: Shape 27">
            <a:extLst>
              <a:ext uri="{FF2B5EF4-FFF2-40B4-BE49-F238E27FC236}">
                <a16:creationId xmlns:a16="http://schemas.microsoft.com/office/drawing/2014/main" id="{E07981EA-05A6-437C-88D7-B377B92B03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Rectangle 29">
            <a:extLst>
              <a:ext uri="{FF2B5EF4-FFF2-40B4-BE49-F238E27FC236}">
                <a16:creationId xmlns:a16="http://schemas.microsoft.com/office/drawing/2014/main" id="{15E3C750-986E-4769-B1AE-49289FBEE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8083214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894</Words>
  <Application>Microsoft Office PowerPoint</Application>
  <PresentationFormat>Panorámica</PresentationFormat>
  <Paragraphs>70</Paragraphs>
  <Slides>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Arial</vt:lpstr>
      <vt:lpstr>Calibri</vt:lpstr>
      <vt:lpstr>Calibri Light</vt:lpstr>
      <vt:lpstr>Cambria Math</vt:lpstr>
      <vt:lpstr>Century Schoolbook</vt:lpstr>
      <vt:lpstr>Office Theme</vt:lpstr>
      <vt:lpstr>Monitoreo de la reducción de emisiones y transferencia de titularidad de carbono</vt:lpstr>
      <vt:lpstr>Niveles de referencia de emisiones forestales NREF/NRF</vt:lpstr>
      <vt:lpstr>Metodología de estimación de Emisiones Forestales</vt:lpstr>
      <vt:lpstr>Calculo de las reducciones de Emisiones Forestales</vt:lpstr>
      <vt:lpstr>MRV para distribución de Beneficios (PDB)</vt:lpstr>
      <vt:lpstr>Transferencia de titularidad de los derechos de carbono en Nicaragua (ER-PD)</vt:lpstr>
      <vt:lpstr>Transferencia de titularidad de los derechos de carbono en Nicaragua (ER-PD)</vt:lpstr>
      <vt:lpstr>Transferencia de titularidad de los derechos de carbono en Nicaragua (ER-PD)</vt:lpstr>
      <vt:lpstr>Muchas Gracias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Monitoreo de la reducción de emisiones y transferencia de titularidad de carbono</dc:title>
  <dc:creator>German Obando</dc:creator>
  <cp:lastModifiedBy>Georgina Orozco</cp:lastModifiedBy>
  <cp:revision>1</cp:revision>
  <dcterms:created xsi:type="dcterms:W3CDTF">2020-08-27T18:03:22Z</dcterms:created>
  <dcterms:modified xsi:type="dcterms:W3CDTF">2020-11-10T01:05:46Z</dcterms:modified>
</cp:coreProperties>
</file>