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20"/>
  </p:notesMasterIdLst>
  <p:sldIdLst>
    <p:sldId id="256" r:id="rId4"/>
    <p:sldId id="458" r:id="rId5"/>
    <p:sldId id="392" r:id="rId6"/>
    <p:sldId id="478" r:id="rId7"/>
    <p:sldId id="462" r:id="rId8"/>
    <p:sldId id="463" r:id="rId9"/>
    <p:sldId id="464" r:id="rId10"/>
    <p:sldId id="472" r:id="rId11"/>
    <p:sldId id="473" r:id="rId12"/>
    <p:sldId id="474" r:id="rId13"/>
    <p:sldId id="475" r:id="rId14"/>
    <p:sldId id="493" r:id="rId15"/>
    <p:sldId id="488" r:id="rId16"/>
    <p:sldId id="495" r:id="rId17"/>
    <p:sldId id="494" r:id="rId18"/>
    <p:sldId id="452" r:id="rId19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Gonzalez" initials="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DE17"/>
    <a:srgbClr val="FBEA6B"/>
    <a:srgbClr val="00398C"/>
    <a:srgbClr val="1E429B"/>
    <a:srgbClr val="C1D72E"/>
    <a:srgbClr val="BEBEBE"/>
    <a:srgbClr val="00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A0036-3AA5-4576-94EE-C76C92E065A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B6EB5829-47C8-4E22-8703-EB72C1F66AC4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Programa Forestal Nacional</a:t>
          </a:r>
        </a:p>
      </dgm:t>
    </dgm:pt>
    <dgm:pt modelId="{C9CE301D-EB82-4681-86B3-212A23BF455F}" type="parTrans" cxnId="{FFDF71CE-AF2C-40CD-BF57-C7D74E0DD460}">
      <dgm:prSet/>
      <dgm:spPr/>
      <dgm:t>
        <a:bodyPr/>
        <a:lstStyle/>
        <a:p>
          <a:endParaRPr lang="es-NI"/>
        </a:p>
      </dgm:t>
    </dgm:pt>
    <dgm:pt modelId="{CFFCF1D3-326F-49ED-9F27-A9952B6ECA37}" type="sibTrans" cxnId="{FFDF71CE-AF2C-40CD-BF57-C7D74E0DD460}">
      <dgm:prSet/>
      <dgm:spPr/>
      <dgm:t>
        <a:bodyPr/>
        <a:lstStyle/>
        <a:p>
          <a:endParaRPr lang="es-NI"/>
        </a:p>
      </dgm:t>
    </dgm:pt>
    <dgm:pt modelId="{7742A304-1A5B-41BC-992E-FCCED7E89814}">
      <dgm:prSet phldrT="[Texto]" custT="1"/>
      <dgm:spPr>
        <a:solidFill>
          <a:schemeClr val="accent3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Control y Regulación</a:t>
          </a:r>
        </a:p>
      </dgm:t>
    </dgm:pt>
    <dgm:pt modelId="{88D902AB-6C6A-4229-B563-E80E2873CD4A}" type="parTrans" cxnId="{B2F22BC8-6F2D-47C2-AB89-95EFB4565FBF}">
      <dgm:prSet/>
      <dgm:spPr/>
      <dgm:t>
        <a:bodyPr/>
        <a:lstStyle/>
        <a:p>
          <a:endParaRPr lang="es-NI"/>
        </a:p>
      </dgm:t>
    </dgm:pt>
    <dgm:pt modelId="{83B7CC92-5110-4760-83C9-874D14FC5BB7}" type="sibTrans" cxnId="{B2F22BC8-6F2D-47C2-AB89-95EFB4565FBF}">
      <dgm:prSet/>
      <dgm:spPr/>
      <dgm:t>
        <a:bodyPr/>
        <a:lstStyle/>
        <a:p>
          <a:endParaRPr lang="es-NI"/>
        </a:p>
      </dgm:t>
    </dgm:pt>
    <dgm:pt modelId="{D7B9C00B-4AC8-44B4-84FE-C45ACE287C4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Estrategia Ambiental y Cambio Climático</a:t>
          </a:r>
        </a:p>
      </dgm:t>
    </dgm:pt>
    <dgm:pt modelId="{9ED2F8B8-7836-402C-A5A7-8D7BBFCF9248}" type="parTrans" cxnId="{88AA0FB2-7258-4997-B53A-F64F7D436466}">
      <dgm:prSet/>
      <dgm:spPr/>
      <dgm:t>
        <a:bodyPr/>
        <a:lstStyle/>
        <a:p>
          <a:endParaRPr lang="es-NI"/>
        </a:p>
      </dgm:t>
    </dgm:pt>
    <dgm:pt modelId="{2E1B0F23-BACB-4B8C-8AFB-E34C0459B821}" type="sibTrans" cxnId="{88AA0FB2-7258-4997-B53A-F64F7D436466}">
      <dgm:prSet/>
      <dgm:spPr/>
      <dgm:t>
        <a:bodyPr/>
        <a:lstStyle/>
        <a:p>
          <a:endParaRPr lang="es-NI"/>
        </a:p>
      </dgm:t>
    </dgm:pt>
    <dgm:pt modelId="{609DA61B-09D4-4903-9F3E-AA6EBD5170D6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Adaptación</a:t>
          </a:r>
        </a:p>
      </dgm:t>
    </dgm:pt>
    <dgm:pt modelId="{9B2459AD-7977-425D-9C36-7C291033462B}" type="parTrans" cxnId="{E34D8DB5-A987-4C9F-B3B7-0106A238EA0F}">
      <dgm:prSet/>
      <dgm:spPr/>
      <dgm:t>
        <a:bodyPr/>
        <a:lstStyle/>
        <a:p>
          <a:endParaRPr lang="es-NI"/>
        </a:p>
      </dgm:t>
    </dgm:pt>
    <dgm:pt modelId="{5AADAE06-A45E-4136-BE9D-B5D7607200CD}" type="sibTrans" cxnId="{E34D8DB5-A987-4C9F-B3B7-0106A238EA0F}">
      <dgm:prSet/>
      <dgm:spPr/>
      <dgm:t>
        <a:bodyPr/>
        <a:lstStyle/>
        <a:p>
          <a:endParaRPr lang="es-NI"/>
        </a:p>
      </dgm:t>
    </dgm:pt>
    <dgm:pt modelId="{27D736BD-FE81-4702-B7F4-96C3B0D4964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Agricultura Sostenible y Reconversión Ganadera</a:t>
          </a:r>
        </a:p>
      </dgm:t>
    </dgm:pt>
    <dgm:pt modelId="{18939480-E640-43F7-9017-78E2540073FC}" type="parTrans" cxnId="{11047D5F-A902-4060-928A-88286581B743}">
      <dgm:prSet/>
      <dgm:spPr/>
      <dgm:t>
        <a:bodyPr/>
        <a:lstStyle/>
        <a:p>
          <a:endParaRPr lang="es-NI"/>
        </a:p>
      </dgm:t>
    </dgm:pt>
    <dgm:pt modelId="{05C5CF96-6E15-45EC-AB76-98BB48CF83CD}" type="sibTrans" cxnId="{11047D5F-A902-4060-928A-88286581B743}">
      <dgm:prSet/>
      <dgm:spPr/>
      <dgm:t>
        <a:bodyPr/>
        <a:lstStyle/>
        <a:p>
          <a:endParaRPr lang="es-NI"/>
        </a:p>
      </dgm:t>
    </dgm:pt>
    <dgm:pt modelId="{C8069F4A-9B61-47B1-BB98-738DC8189565}">
      <dgm:prSet phldrT="[Texto]" custT="1"/>
      <dgm:spPr>
        <a:solidFill>
          <a:schemeClr val="bg1">
            <a:lumMod val="90000"/>
            <a:lumOff val="10000"/>
            <a:alpha val="90000"/>
          </a:schemeClr>
        </a:solidFill>
      </dgm:spPr>
      <dgm:t>
        <a:bodyPr anchor="b"/>
        <a:lstStyle/>
        <a:p>
          <a:pPr marL="0" indent="0" defTabSz="179388">
            <a:lnSpc>
              <a:spcPct val="100000"/>
            </a:lnSpc>
          </a:pPr>
          <a:r>
            <a:rPr lang="es-NI" sz="1200" b="1" u="none" dirty="0">
              <a:solidFill>
                <a:schemeClr val="bg2"/>
              </a:solidFill>
              <a:latin typeface="Arial Narrow" panose="020B0606020202030204" pitchFamily="34" charset="0"/>
            </a:rPr>
            <a:t>Manejo de Fincas</a:t>
          </a:r>
        </a:p>
      </dgm:t>
    </dgm:pt>
    <dgm:pt modelId="{C4FA1A63-4B8E-4735-A102-0AE6B0A31A5D}" type="parTrans" cxnId="{947E9CB0-8382-4DA8-8EBD-F27D84620C76}">
      <dgm:prSet/>
      <dgm:spPr/>
      <dgm:t>
        <a:bodyPr/>
        <a:lstStyle/>
        <a:p>
          <a:endParaRPr lang="es-NI"/>
        </a:p>
      </dgm:t>
    </dgm:pt>
    <dgm:pt modelId="{26368840-631D-4884-9FEB-2917FB220782}" type="sibTrans" cxnId="{947E9CB0-8382-4DA8-8EBD-F27D84620C76}">
      <dgm:prSet/>
      <dgm:spPr/>
      <dgm:t>
        <a:bodyPr/>
        <a:lstStyle/>
        <a:p>
          <a:endParaRPr lang="es-NI"/>
        </a:p>
      </dgm:t>
    </dgm:pt>
    <dgm:pt modelId="{7EAA019D-A502-4C3F-B0AB-FF4696DC1844}">
      <dgm:prSet phldrT="[Texto]"/>
      <dgm:spPr/>
      <dgm:t>
        <a:bodyPr/>
        <a:lstStyle/>
        <a:p>
          <a:r>
            <a:rPr lang="es-NI" dirty="0">
              <a:latin typeface="Arial Narrow" panose="020B0606020202030204" pitchFamily="34" charset="0"/>
            </a:rPr>
            <a:t>Biodiversidad y Áreas Protegidas</a:t>
          </a:r>
        </a:p>
      </dgm:t>
    </dgm:pt>
    <dgm:pt modelId="{AB802594-418D-4C6F-AC02-06ACF1914F3B}" type="parTrans" cxnId="{1AA855CC-CC33-4210-9D91-B0E0206B0E35}">
      <dgm:prSet/>
      <dgm:spPr/>
      <dgm:t>
        <a:bodyPr/>
        <a:lstStyle/>
        <a:p>
          <a:endParaRPr lang="es-NI"/>
        </a:p>
      </dgm:t>
    </dgm:pt>
    <dgm:pt modelId="{1C178CDE-100D-407F-82C8-E2E8D2F745E1}" type="sibTrans" cxnId="{1AA855CC-CC33-4210-9D91-B0E0206B0E35}">
      <dgm:prSet/>
      <dgm:spPr/>
      <dgm:t>
        <a:bodyPr/>
        <a:lstStyle/>
        <a:p>
          <a:endParaRPr lang="es-NI"/>
        </a:p>
      </dgm:t>
    </dgm:pt>
    <dgm:pt modelId="{734B970A-D27C-42BD-B78E-1EA27B48D7CE}">
      <dgm:prSet phldrT="[Texto]" custT="1"/>
      <dgm:spPr>
        <a:solidFill>
          <a:schemeClr val="accent4">
            <a:lumMod val="75000"/>
            <a:alpha val="90000"/>
          </a:schemeClr>
        </a:solidFill>
      </dgm:spPr>
      <dgm:t>
        <a:bodyPr lIns="0" tIns="0" rIns="0" bIns="0"/>
        <a:lstStyle/>
        <a:p>
          <a:pPr marL="0" indent="0" algn="r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Servicios Eco Sistémicos</a:t>
          </a:r>
        </a:p>
      </dgm:t>
    </dgm:pt>
    <dgm:pt modelId="{03DD6F65-C7F0-47C9-B563-5786541673CF}" type="parTrans" cxnId="{ACDB8090-9465-46C9-ADA7-EAF39CE36A6F}">
      <dgm:prSet/>
      <dgm:spPr/>
      <dgm:t>
        <a:bodyPr/>
        <a:lstStyle/>
        <a:p>
          <a:endParaRPr lang="es-NI"/>
        </a:p>
      </dgm:t>
    </dgm:pt>
    <dgm:pt modelId="{8F5354FC-C624-48C6-B128-0E066653E432}" type="sibTrans" cxnId="{ACDB8090-9465-46C9-ADA7-EAF39CE36A6F}">
      <dgm:prSet/>
      <dgm:spPr/>
      <dgm:t>
        <a:bodyPr/>
        <a:lstStyle/>
        <a:p>
          <a:endParaRPr lang="es-NI"/>
        </a:p>
      </dgm:t>
    </dgm:pt>
    <dgm:pt modelId="{BA697E74-17E9-4AD9-8513-5FE6C90B5C59}">
      <dgm:prSet phldrT="[Texto]" custT="1"/>
      <dgm:spPr>
        <a:solidFill>
          <a:schemeClr val="accent3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Certificación Forestal</a:t>
          </a:r>
        </a:p>
      </dgm:t>
    </dgm:pt>
    <dgm:pt modelId="{6E15C5BD-D802-46D9-B020-85F0818FF413}" type="parTrans" cxnId="{28BACA31-EC79-4425-975E-84AB80C15137}">
      <dgm:prSet/>
      <dgm:spPr/>
      <dgm:t>
        <a:bodyPr/>
        <a:lstStyle/>
        <a:p>
          <a:endParaRPr lang="es-NI"/>
        </a:p>
      </dgm:t>
    </dgm:pt>
    <dgm:pt modelId="{22DAF128-C2CE-4AF9-9961-357596281CB6}" type="sibTrans" cxnId="{28BACA31-EC79-4425-975E-84AB80C15137}">
      <dgm:prSet/>
      <dgm:spPr/>
      <dgm:t>
        <a:bodyPr/>
        <a:lstStyle/>
        <a:p>
          <a:endParaRPr lang="es-NI"/>
        </a:p>
      </dgm:t>
    </dgm:pt>
    <dgm:pt modelId="{DA69DC0A-0638-4AA5-9170-F4B7FEF0E995}">
      <dgm:prSet phldrT="[Texto]" custT="1"/>
      <dgm:spPr>
        <a:solidFill>
          <a:schemeClr val="accent3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Manejo Forestal</a:t>
          </a:r>
        </a:p>
      </dgm:t>
    </dgm:pt>
    <dgm:pt modelId="{8C3F8D00-9C08-4155-8190-FA8FEE0DEE92}" type="parTrans" cxnId="{10EEBA48-7D97-4068-8CBE-9E79E7EA0462}">
      <dgm:prSet/>
      <dgm:spPr/>
      <dgm:t>
        <a:bodyPr/>
        <a:lstStyle/>
        <a:p>
          <a:endParaRPr lang="es-NI"/>
        </a:p>
      </dgm:t>
    </dgm:pt>
    <dgm:pt modelId="{FDE8343D-7789-4708-9385-277B204483C1}" type="sibTrans" cxnId="{10EEBA48-7D97-4068-8CBE-9E79E7EA0462}">
      <dgm:prSet/>
      <dgm:spPr/>
      <dgm:t>
        <a:bodyPr/>
        <a:lstStyle/>
        <a:p>
          <a:endParaRPr lang="es-NI"/>
        </a:p>
      </dgm:t>
    </dgm:pt>
    <dgm:pt modelId="{A31C0990-604A-4FF2-9987-5C3905E5C644}">
      <dgm:prSet phldrT="[Texto]" custT="1"/>
      <dgm:spPr>
        <a:solidFill>
          <a:schemeClr val="accent3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Cadena de Valor</a:t>
          </a:r>
        </a:p>
      </dgm:t>
    </dgm:pt>
    <dgm:pt modelId="{37B65BC0-1A46-4E3A-A10B-B0A6F5798617}" type="parTrans" cxnId="{923C062D-9001-4C94-90D2-2DEB0C464B8E}">
      <dgm:prSet/>
      <dgm:spPr/>
      <dgm:t>
        <a:bodyPr/>
        <a:lstStyle/>
        <a:p>
          <a:endParaRPr lang="es-NI"/>
        </a:p>
      </dgm:t>
    </dgm:pt>
    <dgm:pt modelId="{5C699B47-8B5C-4B21-BFFE-18927A2D7D87}" type="sibTrans" cxnId="{923C062D-9001-4C94-90D2-2DEB0C464B8E}">
      <dgm:prSet/>
      <dgm:spPr/>
      <dgm:t>
        <a:bodyPr/>
        <a:lstStyle/>
        <a:p>
          <a:endParaRPr lang="es-NI"/>
        </a:p>
      </dgm:t>
    </dgm:pt>
    <dgm:pt modelId="{E2164EE6-DBD3-4EFE-BEB5-725602BD6B6F}">
      <dgm:prSet phldrT="[Texto]" custT="1"/>
      <dgm:spPr>
        <a:solidFill>
          <a:schemeClr val="accent3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Incremento de Stock de Carbono</a:t>
          </a:r>
        </a:p>
      </dgm:t>
    </dgm:pt>
    <dgm:pt modelId="{12185B0C-04BB-47D6-94BF-981307AAE810}" type="parTrans" cxnId="{4FEE04A2-D85D-4489-80E9-2F85BEE07233}">
      <dgm:prSet/>
      <dgm:spPr/>
      <dgm:t>
        <a:bodyPr/>
        <a:lstStyle/>
        <a:p>
          <a:endParaRPr lang="es-NI"/>
        </a:p>
      </dgm:t>
    </dgm:pt>
    <dgm:pt modelId="{43D2B818-F991-4526-B245-8E3605687E9E}" type="sibTrans" cxnId="{4FEE04A2-D85D-4489-80E9-2F85BEE07233}">
      <dgm:prSet/>
      <dgm:spPr/>
      <dgm:t>
        <a:bodyPr/>
        <a:lstStyle/>
        <a:p>
          <a:endParaRPr lang="es-NI"/>
        </a:p>
      </dgm:t>
    </dgm:pt>
    <dgm:pt modelId="{470F4112-8C2F-4E0F-84CE-6570AD170C8F}">
      <dgm:prSet phldrT="[Texto]" custT="1"/>
      <dgm:spPr>
        <a:solidFill>
          <a:schemeClr val="accent3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REDD+</a:t>
          </a:r>
        </a:p>
      </dgm:t>
    </dgm:pt>
    <dgm:pt modelId="{B27F7FA1-FD85-4801-A8D4-4437063E5D9A}" type="parTrans" cxnId="{4E3C7129-8D59-4069-822A-EABB0A0863AA}">
      <dgm:prSet/>
      <dgm:spPr/>
      <dgm:t>
        <a:bodyPr/>
        <a:lstStyle/>
        <a:p>
          <a:endParaRPr lang="es-NI"/>
        </a:p>
      </dgm:t>
    </dgm:pt>
    <dgm:pt modelId="{F2DE715B-028E-455F-A028-B26816B32846}" type="sibTrans" cxnId="{4E3C7129-8D59-4069-822A-EABB0A0863AA}">
      <dgm:prSet/>
      <dgm:spPr/>
      <dgm:t>
        <a:bodyPr/>
        <a:lstStyle/>
        <a:p>
          <a:endParaRPr lang="es-NI"/>
        </a:p>
      </dgm:t>
    </dgm:pt>
    <dgm:pt modelId="{507B3407-D961-4343-8DF4-DE797175D91D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Matriz Energética</a:t>
          </a:r>
        </a:p>
      </dgm:t>
    </dgm:pt>
    <dgm:pt modelId="{ACF03F9D-E63E-45F9-8647-2A029A9FBF08}" type="parTrans" cxnId="{A125FAAC-CD30-43D4-83DA-184ED574A774}">
      <dgm:prSet/>
      <dgm:spPr/>
      <dgm:t>
        <a:bodyPr/>
        <a:lstStyle/>
        <a:p>
          <a:endParaRPr lang="es-NI"/>
        </a:p>
      </dgm:t>
    </dgm:pt>
    <dgm:pt modelId="{91270F47-84A4-4936-B17B-E125DF0E8EA0}" type="sibTrans" cxnId="{A125FAAC-CD30-43D4-83DA-184ED574A774}">
      <dgm:prSet/>
      <dgm:spPr/>
      <dgm:t>
        <a:bodyPr/>
        <a:lstStyle/>
        <a:p>
          <a:endParaRPr lang="es-NI"/>
        </a:p>
      </dgm:t>
    </dgm:pt>
    <dgm:pt modelId="{1A8DE30E-94AB-47B5-8EE0-874ED6DFD96F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Manejo de Cuencas</a:t>
          </a:r>
        </a:p>
      </dgm:t>
    </dgm:pt>
    <dgm:pt modelId="{F49F81BA-F5B7-48AF-8451-9F52E269473C}" type="parTrans" cxnId="{313DF65E-94D9-41E5-BECD-CACC50477E11}">
      <dgm:prSet/>
      <dgm:spPr/>
      <dgm:t>
        <a:bodyPr/>
        <a:lstStyle/>
        <a:p>
          <a:endParaRPr lang="es-NI"/>
        </a:p>
      </dgm:t>
    </dgm:pt>
    <dgm:pt modelId="{8E271DEA-D537-4C27-81F7-795D056D9B7E}" type="sibTrans" cxnId="{313DF65E-94D9-41E5-BECD-CACC50477E11}">
      <dgm:prSet/>
      <dgm:spPr/>
      <dgm:t>
        <a:bodyPr/>
        <a:lstStyle/>
        <a:p>
          <a:endParaRPr lang="es-NI"/>
        </a:p>
      </dgm:t>
    </dgm:pt>
    <dgm:pt modelId="{C7BF8060-E9A1-4C82-8050-494DDCED7806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Reducción de Riesgo</a:t>
          </a:r>
        </a:p>
      </dgm:t>
    </dgm:pt>
    <dgm:pt modelId="{9FEFEACF-D72C-4936-A55E-F74D2496D495}" type="parTrans" cxnId="{59C61540-243E-4A6D-A0E0-9C1099092413}">
      <dgm:prSet/>
      <dgm:spPr/>
      <dgm:t>
        <a:bodyPr/>
        <a:lstStyle/>
        <a:p>
          <a:endParaRPr lang="es-NI"/>
        </a:p>
      </dgm:t>
    </dgm:pt>
    <dgm:pt modelId="{0CD2AA04-577A-434B-860C-95C47A74711E}" type="sibTrans" cxnId="{59C61540-243E-4A6D-A0E0-9C1099092413}">
      <dgm:prSet/>
      <dgm:spPr/>
      <dgm:t>
        <a:bodyPr/>
        <a:lstStyle/>
        <a:p>
          <a:endParaRPr lang="es-NI"/>
        </a:p>
      </dgm:t>
    </dgm:pt>
    <dgm:pt modelId="{8FFBD521-C0FD-4CB0-8CB2-E478550430DD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Bono Forestal-Ambiental</a:t>
          </a:r>
        </a:p>
      </dgm:t>
    </dgm:pt>
    <dgm:pt modelId="{3059CC5B-3F38-414C-8BC3-885F651DC312}" type="parTrans" cxnId="{89814D5A-2168-4663-8AFC-5F8329A24BD4}">
      <dgm:prSet/>
      <dgm:spPr/>
      <dgm:t>
        <a:bodyPr/>
        <a:lstStyle/>
        <a:p>
          <a:endParaRPr lang="es-NI"/>
        </a:p>
      </dgm:t>
    </dgm:pt>
    <dgm:pt modelId="{47743960-311D-4D4E-A78F-0EF44F9BBA48}" type="sibTrans" cxnId="{89814D5A-2168-4663-8AFC-5F8329A24BD4}">
      <dgm:prSet/>
      <dgm:spPr/>
      <dgm:t>
        <a:bodyPr/>
        <a:lstStyle/>
        <a:p>
          <a:endParaRPr lang="es-NI"/>
        </a:p>
      </dgm:t>
    </dgm:pt>
    <dgm:pt modelId="{3E4B4DE6-77B4-4B7A-B000-F270B77FEAF7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Estrategia Costa Caribe</a:t>
          </a:r>
        </a:p>
      </dgm:t>
    </dgm:pt>
    <dgm:pt modelId="{24B1006F-A22C-41E1-8C80-74D64596594E}" type="parTrans" cxnId="{D865FAFB-F796-4FB2-8C22-678D6FB33A32}">
      <dgm:prSet/>
      <dgm:spPr/>
      <dgm:t>
        <a:bodyPr/>
        <a:lstStyle/>
        <a:p>
          <a:endParaRPr lang="es-NI"/>
        </a:p>
      </dgm:t>
    </dgm:pt>
    <dgm:pt modelId="{1B6729AA-3C3A-48C1-A6A6-8CDD45BC1D0C}" type="sibTrans" cxnId="{D865FAFB-F796-4FB2-8C22-678D6FB33A32}">
      <dgm:prSet/>
      <dgm:spPr/>
      <dgm:t>
        <a:bodyPr/>
        <a:lstStyle/>
        <a:p>
          <a:endParaRPr lang="es-NI"/>
        </a:p>
      </dgm:t>
    </dgm:pt>
    <dgm:pt modelId="{64997ABB-2A17-4125-81A3-05243AA91900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Estrategia Leña y Carbón</a:t>
          </a:r>
        </a:p>
      </dgm:t>
    </dgm:pt>
    <dgm:pt modelId="{78ED28C7-D2A2-4C22-9F4D-1928A4516153}" type="parTrans" cxnId="{724D0EED-DA55-42E7-A617-B4B917D9209B}">
      <dgm:prSet/>
      <dgm:spPr/>
      <dgm:t>
        <a:bodyPr/>
        <a:lstStyle/>
        <a:p>
          <a:endParaRPr lang="es-NI"/>
        </a:p>
      </dgm:t>
    </dgm:pt>
    <dgm:pt modelId="{2C609ED3-EF1E-4824-919A-DC394B020FC5}" type="sibTrans" cxnId="{724D0EED-DA55-42E7-A617-B4B917D9209B}">
      <dgm:prSet/>
      <dgm:spPr/>
      <dgm:t>
        <a:bodyPr/>
        <a:lstStyle/>
        <a:p>
          <a:endParaRPr lang="es-NI"/>
        </a:p>
      </dgm:t>
    </dgm:pt>
    <dgm:pt modelId="{BB2D3C9F-3B64-48C3-AD8C-6BA075AF3983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Mejoramiento de Stock de Carbono</a:t>
          </a:r>
        </a:p>
      </dgm:t>
    </dgm:pt>
    <dgm:pt modelId="{27C5F924-27DD-474D-9C16-C96595B8536E}" type="parTrans" cxnId="{66F09D38-7D51-4D82-9AB5-323C6AD682DD}">
      <dgm:prSet/>
      <dgm:spPr/>
      <dgm:t>
        <a:bodyPr/>
        <a:lstStyle/>
        <a:p>
          <a:endParaRPr lang="es-NI"/>
        </a:p>
      </dgm:t>
    </dgm:pt>
    <dgm:pt modelId="{E74475AB-255B-460E-A439-22B3A324F6DE}" type="sibTrans" cxnId="{66F09D38-7D51-4D82-9AB5-323C6AD682DD}">
      <dgm:prSet/>
      <dgm:spPr/>
      <dgm:t>
        <a:bodyPr/>
        <a:lstStyle/>
        <a:p>
          <a:endParaRPr lang="es-NI"/>
        </a:p>
      </dgm:t>
    </dgm:pt>
    <dgm:pt modelId="{48A0B31D-199D-440A-98AB-F2B9BDFFF9A4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REDD+</a:t>
          </a:r>
        </a:p>
      </dgm:t>
    </dgm:pt>
    <dgm:pt modelId="{C384C582-3698-4C66-BB68-03FC6CCC0D33}" type="parTrans" cxnId="{60A82E4B-FF02-411F-B7A2-081455F7B9DD}">
      <dgm:prSet/>
      <dgm:spPr/>
      <dgm:t>
        <a:bodyPr/>
        <a:lstStyle/>
        <a:p>
          <a:endParaRPr lang="es-NI"/>
        </a:p>
      </dgm:t>
    </dgm:pt>
    <dgm:pt modelId="{3A4D9AA5-A6B9-43A6-95E5-5FE3257A2E40}" type="sibTrans" cxnId="{60A82E4B-FF02-411F-B7A2-081455F7B9DD}">
      <dgm:prSet/>
      <dgm:spPr/>
      <dgm:t>
        <a:bodyPr/>
        <a:lstStyle/>
        <a:p>
          <a:endParaRPr lang="es-NI"/>
        </a:p>
      </dgm:t>
    </dgm:pt>
    <dgm:pt modelId="{1E7B5B3C-B567-44A5-9F11-B868F6BE4D1E}">
      <dgm:prSet phldrT="[Texto]" custT="1"/>
      <dgm:spPr>
        <a:solidFill>
          <a:schemeClr val="bg1">
            <a:lumMod val="90000"/>
            <a:lumOff val="10000"/>
            <a:alpha val="90000"/>
          </a:schemeClr>
        </a:solidFill>
      </dgm:spPr>
      <dgm:t>
        <a:bodyPr anchor="b"/>
        <a:lstStyle/>
        <a:p>
          <a:pPr marL="0" indent="0" defTabSz="179388">
            <a:lnSpc>
              <a:spcPct val="100000"/>
            </a:lnSpc>
          </a:pPr>
          <a:r>
            <a:rPr lang="es-NI" sz="1200" b="1" u="none" dirty="0">
              <a:solidFill>
                <a:schemeClr val="bg2"/>
              </a:solidFill>
              <a:latin typeface="Arial Narrow" panose="020B0606020202030204" pitchFamily="34" charset="0"/>
            </a:rPr>
            <a:t>Agroforestería/ Silvopastoril</a:t>
          </a:r>
        </a:p>
      </dgm:t>
    </dgm:pt>
    <dgm:pt modelId="{6029E219-7F01-47D0-9D6D-7D89C209B4A2}" type="parTrans" cxnId="{CA13E837-DDD0-4313-BFBB-57BDFB45D5B5}">
      <dgm:prSet/>
      <dgm:spPr/>
      <dgm:t>
        <a:bodyPr/>
        <a:lstStyle/>
        <a:p>
          <a:endParaRPr lang="es-NI"/>
        </a:p>
      </dgm:t>
    </dgm:pt>
    <dgm:pt modelId="{800EFC2A-7F61-4BD9-8102-664D295597C3}" type="sibTrans" cxnId="{CA13E837-DDD0-4313-BFBB-57BDFB45D5B5}">
      <dgm:prSet/>
      <dgm:spPr/>
      <dgm:t>
        <a:bodyPr/>
        <a:lstStyle/>
        <a:p>
          <a:endParaRPr lang="es-NI"/>
        </a:p>
      </dgm:t>
    </dgm:pt>
    <dgm:pt modelId="{FEB02ECB-8AA5-457E-8B5B-DBE5403A4D57}">
      <dgm:prSet phldrT="[Texto]" custT="1"/>
      <dgm:spPr>
        <a:solidFill>
          <a:schemeClr val="bg1">
            <a:lumMod val="90000"/>
            <a:lumOff val="10000"/>
            <a:alpha val="90000"/>
          </a:schemeClr>
        </a:solidFill>
      </dgm:spPr>
      <dgm:t>
        <a:bodyPr anchor="b"/>
        <a:lstStyle/>
        <a:p>
          <a:pPr marL="0" indent="0" defTabSz="179388">
            <a:lnSpc>
              <a:spcPct val="100000"/>
            </a:lnSpc>
          </a:pPr>
          <a:r>
            <a:rPr lang="es-NI" sz="1200" b="1" u="none" dirty="0">
              <a:solidFill>
                <a:schemeClr val="bg2"/>
              </a:solidFill>
              <a:latin typeface="Arial Narrow" panose="020B0606020202030204" pitchFamily="34" charset="0"/>
            </a:rPr>
            <a:t>Ganadería Intensiva</a:t>
          </a:r>
        </a:p>
      </dgm:t>
    </dgm:pt>
    <dgm:pt modelId="{369DE911-F942-4999-A489-BF8C073B9B7B}" type="parTrans" cxnId="{1F7ABB04-AB32-4761-9B0E-F97848AA76DE}">
      <dgm:prSet/>
      <dgm:spPr/>
      <dgm:t>
        <a:bodyPr/>
        <a:lstStyle/>
        <a:p>
          <a:endParaRPr lang="es-NI"/>
        </a:p>
      </dgm:t>
    </dgm:pt>
    <dgm:pt modelId="{D623F634-71B9-4B5A-9090-E5A094063D91}" type="sibTrans" cxnId="{1F7ABB04-AB32-4761-9B0E-F97848AA76DE}">
      <dgm:prSet/>
      <dgm:spPr/>
      <dgm:t>
        <a:bodyPr/>
        <a:lstStyle/>
        <a:p>
          <a:endParaRPr lang="es-NI"/>
        </a:p>
      </dgm:t>
    </dgm:pt>
    <dgm:pt modelId="{792D1E26-89EA-495F-A199-2751105068C7}">
      <dgm:prSet phldrT="[Texto]" custT="1"/>
      <dgm:spPr>
        <a:solidFill>
          <a:schemeClr val="bg1">
            <a:lumMod val="90000"/>
            <a:lumOff val="10000"/>
            <a:alpha val="90000"/>
          </a:schemeClr>
        </a:solidFill>
      </dgm:spPr>
      <dgm:t>
        <a:bodyPr anchor="b"/>
        <a:lstStyle/>
        <a:p>
          <a:pPr marL="0" indent="0" defTabSz="179388">
            <a:lnSpc>
              <a:spcPct val="100000"/>
            </a:lnSpc>
          </a:pPr>
          <a:r>
            <a:rPr lang="es-NI" sz="1200" b="1" u="none" dirty="0">
              <a:solidFill>
                <a:schemeClr val="bg2"/>
              </a:solidFill>
              <a:latin typeface="Arial Narrow" panose="020B0606020202030204" pitchFamily="34" charset="0"/>
            </a:rPr>
            <a:t>Prácticas Ambientales</a:t>
          </a:r>
        </a:p>
      </dgm:t>
    </dgm:pt>
    <dgm:pt modelId="{A6CF3588-9101-4D89-906A-293612810440}" type="parTrans" cxnId="{29DF98F3-454D-4720-B4F8-24AC112EA34B}">
      <dgm:prSet/>
      <dgm:spPr/>
      <dgm:t>
        <a:bodyPr/>
        <a:lstStyle/>
        <a:p>
          <a:endParaRPr lang="es-NI"/>
        </a:p>
      </dgm:t>
    </dgm:pt>
    <dgm:pt modelId="{6C2C9FDF-FC1A-4195-BFC0-ADA2383FD6D8}" type="sibTrans" cxnId="{29DF98F3-454D-4720-B4F8-24AC112EA34B}">
      <dgm:prSet/>
      <dgm:spPr/>
      <dgm:t>
        <a:bodyPr/>
        <a:lstStyle/>
        <a:p>
          <a:endParaRPr lang="es-NI"/>
        </a:p>
      </dgm:t>
    </dgm:pt>
    <dgm:pt modelId="{64834C4E-8B43-4704-92A9-130742D8128E}">
      <dgm:prSet phldrT="[Texto]" custT="1"/>
      <dgm:spPr>
        <a:solidFill>
          <a:schemeClr val="bg1">
            <a:lumMod val="90000"/>
            <a:lumOff val="10000"/>
            <a:alpha val="90000"/>
          </a:schemeClr>
        </a:solidFill>
      </dgm:spPr>
      <dgm:t>
        <a:bodyPr anchor="b"/>
        <a:lstStyle/>
        <a:p>
          <a:pPr marL="0" indent="0" defTabSz="179388">
            <a:lnSpc>
              <a:spcPct val="100000"/>
            </a:lnSpc>
          </a:pPr>
          <a:r>
            <a:rPr lang="es-NI" sz="1200" b="1" u="none" dirty="0">
              <a:solidFill>
                <a:schemeClr val="bg2"/>
              </a:solidFill>
              <a:latin typeface="Arial Narrow" panose="020B0606020202030204" pitchFamily="34" charset="0"/>
            </a:rPr>
            <a:t>Mejoramiento de Stock de Carbono</a:t>
          </a:r>
        </a:p>
      </dgm:t>
    </dgm:pt>
    <dgm:pt modelId="{4BA59368-E4A8-4E67-A289-D78D3A202216}" type="parTrans" cxnId="{65EE0583-F87B-497F-8F7E-38EF75A23F7B}">
      <dgm:prSet/>
      <dgm:spPr/>
      <dgm:t>
        <a:bodyPr/>
        <a:lstStyle/>
        <a:p>
          <a:endParaRPr lang="es-NI"/>
        </a:p>
      </dgm:t>
    </dgm:pt>
    <dgm:pt modelId="{C4ADC610-6176-4953-B74F-C7C4309CC35E}" type="sibTrans" cxnId="{65EE0583-F87B-497F-8F7E-38EF75A23F7B}">
      <dgm:prSet/>
      <dgm:spPr/>
      <dgm:t>
        <a:bodyPr/>
        <a:lstStyle/>
        <a:p>
          <a:endParaRPr lang="es-NI"/>
        </a:p>
      </dgm:t>
    </dgm:pt>
    <dgm:pt modelId="{4A036B3D-4E50-4818-A8B5-95A7BF7DC2A4}">
      <dgm:prSet phldrT="[Texto]" custT="1"/>
      <dgm:spPr>
        <a:solidFill>
          <a:schemeClr val="accent4">
            <a:lumMod val="75000"/>
            <a:alpha val="90000"/>
          </a:schemeClr>
        </a:solidFill>
      </dgm:spPr>
      <dgm:t>
        <a:bodyPr lIns="0" tIns="0" rIns="0" bIns="0"/>
        <a:lstStyle/>
        <a:p>
          <a:pPr marL="0" indent="0" algn="r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Beneficios y Co-Beneficios</a:t>
          </a:r>
        </a:p>
      </dgm:t>
    </dgm:pt>
    <dgm:pt modelId="{54AEDF6A-9F12-481A-8673-146C24CA061A}" type="parTrans" cxnId="{0F4A6C92-C137-45B1-B141-9E1BF23C9A68}">
      <dgm:prSet/>
      <dgm:spPr/>
      <dgm:t>
        <a:bodyPr/>
        <a:lstStyle/>
        <a:p>
          <a:endParaRPr lang="es-NI"/>
        </a:p>
      </dgm:t>
    </dgm:pt>
    <dgm:pt modelId="{B2E89FA6-0DE1-41C8-A532-AC1962DA0779}" type="sibTrans" cxnId="{0F4A6C92-C137-45B1-B141-9E1BF23C9A68}">
      <dgm:prSet/>
      <dgm:spPr/>
      <dgm:t>
        <a:bodyPr/>
        <a:lstStyle/>
        <a:p>
          <a:endParaRPr lang="es-NI"/>
        </a:p>
      </dgm:t>
    </dgm:pt>
    <dgm:pt modelId="{6366A7FE-3EE4-4F8B-A7BD-8A1FD4C2E0D6}">
      <dgm:prSet phldrT="[Texto]" custT="1"/>
      <dgm:spPr>
        <a:solidFill>
          <a:schemeClr val="accent4">
            <a:lumMod val="75000"/>
            <a:alpha val="90000"/>
          </a:schemeClr>
        </a:solidFill>
      </dgm:spPr>
      <dgm:t>
        <a:bodyPr lIns="0" tIns="0" rIns="0" bIns="0"/>
        <a:lstStyle/>
        <a:p>
          <a:pPr marL="0" indent="0" algn="r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Conservación “BOSAWAS”</a:t>
          </a:r>
        </a:p>
      </dgm:t>
    </dgm:pt>
    <dgm:pt modelId="{4B6E6736-CA65-4417-BAAC-DEE1E0B676E2}" type="parTrans" cxnId="{EDCF3B76-FDD2-4287-B0C2-33B8F9C335A2}">
      <dgm:prSet/>
      <dgm:spPr/>
      <dgm:t>
        <a:bodyPr/>
        <a:lstStyle/>
        <a:p>
          <a:endParaRPr lang="es-NI"/>
        </a:p>
      </dgm:t>
    </dgm:pt>
    <dgm:pt modelId="{B7902BEC-F245-4D3B-AF46-650F01EF8FA3}" type="sibTrans" cxnId="{EDCF3B76-FDD2-4287-B0C2-33B8F9C335A2}">
      <dgm:prSet/>
      <dgm:spPr/>
      <dgm:t>
        <a:bodyPr/>
        <a:lstStyle/>
        <a:p>
          <a:endParaRPr lang="es-NI"/>
        </a:p>
      </dgm:t>
    </dgm:pt>
    <dgm:pt modelId="{DA31635F-DB25-4ABD-999C-25728F4F134B}">
      <dgm:prSet phldrT="[Texto]" custT="1"/>
      <dgm:spPr>
        <a:solidFill>
          <a:schemeClr val="accent4">
            <a:lumMod val="75000"/>
            <a:alpha val="90000"/>
          </a:schemeClr>
        </a:solidFill>
      </dgm:spPr>
      <dgm:t>
        <a:bodyPr lIns="0" tIns="0" rIns="0" bIns="0"/>
        <a:lstStyle/>
        <a:p>
          <a:pPr marL="0" indent="0" algn="r">
            <a:lnSpc>
              <a:spcPct val="100000"/>
            </a:lnSpc>
            <a:spcAft>
              <a:spcPts val="0"/>
            </a:spcAft>
          </a:pPr>
          <a:r>
            <a:rPr lang="es-NI" sz="1200" b="1" dirty="0">
              <a:solidFill>
                <a:schemeClr val="bg2"/>
              </a:solidFill>
              <a:latin typeface="Arial Narrow" panose="020B0606020202030204" pitchFamily="34" charset="0"/>
            </a:rPr>
            <a:t>Conservación de Stock de Carbono</a:t>
          </a:r>
        </a:p>
      </dgm:t>
    </dgm:pt>
    <dgm:pt modelId="{90A61E4E-9DA0-431F-9127-F1A4E8AE111B}" type="parTrans" cxnId="{6F6C33EA-F034-420B-8D5C-4AFD01FC74A1}">
      <dgm:prSet/>
      <dgm:spPr/>
      <dgm:t>
        <a:bodyPr/>
        <a:lstStyle/>
        <a:p>
          <a:endParaRPr lang="es-NI"/>
        </a:p>
      </dgm:t>
    </dgm:pt>
    <dgm:pt modelId="{6B3DC65B-7C1A-4207-A9BF-76B8668C7AD6}" type="sibTrans" cxnId="{6F6C33EA-F034-420B-8D5C-4AFD01FC74A1}">
      <dgm:prSet/>
      <dgm:spPr/>
      <dgm:t>
        <a:bodyPr/>
        <a:lstStyle/>
        <a:p>
          <a:endParaRPr lang="es-NI"/>
        </a:p>
      </dgm:t>
    </dgm:pt>
    <dgm:pt modelId="{6F2876E0-18F0-4B3B-9600-85282F83F8E6}">
      <dgm:prSet phldrT="[Texto]" custScaleX="126963" custLinFactNeighborX="-25426" custLinFactNeighborY="21327"/>
      <dgm:spPr/>
    </dgm:pt>
    <dgm:pt modelId="{397DCD9F-D6C3-4E3D-B291-A8E7EB99B23A}" type="parTrans" cxnId="{6FC3415D-798D-42FA-BB3D-6569B2F02647}">
      <dgm:prSet/>
      <dgm:spPr/>
      <dgm:t>
        <a:bodyPr/>
        <a:lstStyle/>
        <a:p>
          <a:endParaRPr lang="es-NI"/>
        </a:p>
      </dgm:t>
    </dgm:pt>
    <dgm:pt modelId="{A966AA16-0E9C-4598-8024-BFC7ED5EB5EB}" type="sibTrans" cxnId="{6FC3415D-798D-42FA-BB3D-6569B2F02647}">
      <dgm:prSet/>
      <dgm:spPr/>
      <dgm:t>
        <a:bodyPr/>
        <a:lstStyle/>
        <a:p>
          <a:endParaRPr lang="es-NI"/>
        </a:p>
      </dgm:t>
    </dgm:pt>
    <dgm:pt modelId="{56F6820E-4FF4-4C5F-B6AE-9AC37E9EDA32}">
      <dgm:prSet phldrT="[Texto]" custScaleX="126963" custLinFactNeighborX="-25426" custLinFactNeighborY="21327"/>
      <dgm:spPr/>
    </dgm:pt>
    <dgm:pt modelId="{0433508C-6694-4EBC-9F0D-7B148DB3E641}" type="parTrans" cxnId="{72EFB1B9-E955-43D8-95A1-0CB05D7A1710}">
      <dgm:prSet/>
      <dgm:spPr/>
      <dgm:t>
        <a:bodyPr/>
        <a:lstStyle/>
        <a:p>
          <a:endParaRPr lang="es-NI"/>
        </a:p>
      </dgm:t>
    </dgm:pt>
    <dgm:pt modelId="{966C7E73-EE02-47C1-8541-17C5C5707300}" type="sibTrans" cxnId="{72EFB1B9-E955-43D8-95A1-0CB05D7A1710}">
      <dgm:prSet/>
      <dgm:spPr/>
      <dgm:t>
        <a:bodyPr/>
        <a:lstStyle/>
        <a:p>
          <a:endParaRPr lang="es-NI"/>
        </a:p>
      </dgm:t>
    </dgm:pt>
    <dgm:pt modelId="{C5DFED92-3B96-417A-B1F8-DAC1E043E000}">
      <dgm:prSet phldrT="[Texto]" custScaleX="126963" custLinFactNeighborX="-25426" custLinFactNeighborY="21327"/>
      <dgm:spPr/>
    </dgm:pt>
    <dgm:pt modelId="{5549544B-66C2-40AD-A0C8-2467958DE275}" type="parTrans" cxnId="{39739971-F8D2-4245-85F5-AB50B7C5F3EF}">
      <dgm:prSet/>
      <dgm:spPr/>
      <dgm:t>
        <a:bodyPr/>
        <a:lstStyle/>
        <a:p>
          <a:endParaRPr lang="es-NI"/>
        </a:p>
      </dgm:t>
    </dgm:pt>
    <dgm:pt modelId="{0F2827A5-A10B-4762-97D2-45F81B419011}" type="sibTrans" cxnId="{39739971-F8D2-4245-85F5-AB50B7C5F3EF}">
      <dgm:prSet/>
      <dgm:spPr/>
      <dgm:t>
        <a:bodyPr/>
        <a:lstStyle/>
        <a:p>
          <a:endParaRPr lang="es-NI"/>
        </a:p>
      </dgm:t>
    </dgm:pt>
    <dgm:pt modelId="{15BC23DB-2FAA-4B97-B511-15F463CF7259}">
      <dgm:prSet phldrT="[Texto]" custScaleX="126963" custLinFactNeighborX="-25426" custLinFactNeighborY="21327"/>
      <dgm:spPr/>
    </dgm:pt>
    <dgm:pt modelId="{62CE4D2F-A0E2-45B3-9758-E8396477627A}" type="parTrans" cxnId="{D78E37D8-6196-4450-B3CE-411E83605292}">
      <dgm:prSet/>
      <dgm:spPr/>
      <dgm:t>
        <a:bodyPr/>
        <a:lstStyle/>
        <a:p>
          <a:endParaRPr lang="es-NI"/>
        </a:p>
      </dgm:t>
    </dgm:pt>
    <dgm:pt modelId="{8D44D401-442D-4F32-9F99-9040379AA8CB}" type="sibTrans" cxnId="{D78E37D8-6196-4450-B3CE-411E83605292}">
      <dgm:prSet/>
      <dgm:spPr/>
      <dgm:t>
        <a:bodyPr/>
        <a:lstStyle/>
        <a:p>
          <a:endParaRPr lang="es-NI"/>
        </a:p>
      </dgm:t>
    </dgm:pt>
    <dgm:pt modelId="{FD7184EE-656F-494C-9556-C230B649EB24}">
      <dgm:prSet phldrT="[Texto]" custScaleX="126963" custLinFactNeighborX="-25426" custLinFactNeighborY="21327"/>
      <dgm:spPr/>
    </dgm:pt>
    <dgm:pt modelId="{6DA0B5B9-434D-46CB-8654-721713EC756B}" type="parTrans" cxnId="{DF4D1DE0-6881-4730-9855-768064CB3974}">
      <dgm:prSet/>
      <dgm:spPr/>
      <dgm:t>
        <a:bodyPr/>
        <a:lstStyle/>
        <a:p>
          <a:endParaRPr lang="es-NI"/>
        </a:p>
      </dgm:t>
    </dgm:pt>
    <dgm:pt modelId="{E1F3FD2A-FC0B-482C-8A07-8C2338FCA555}" type="sibTrans" cxnId="{DF4D1DE0-6881-4730-9855-768064CB3974}">
      <dgm:prSet/>
      <dgm:spPr/>
      <dgm:t>
        <a:bodyPr/>
        <a:lstStyle/>
        <a:p>
          <a:endParaRPr lang="es-NI"/>
        </a:p>
      </dgm:t>
    </dgm:pt>
    <dgm:pt modelId="{1F3DC7D9-27E4-438F-B5E2-643F39285EB3}">
      <dgm:prSet phldrT="[Texto]" custScaleX="126963" custLinFactNeighborX="-25426" custLinFactNeighborY="21327"/>
      <dgm:spPr/>
    </dgm:pt>
    <dgm:pt modelId="{71A0725E-DC8D-480C-A86D-F0BBE4FD27B4}" type="parTrans" cxnId="{5CD65AF3-04B1-46B7-A1DB-1B6BECD62545}">
      <dgm:prSet/>
      <dgm:spPr/>
      <dgm:t>
        <a:bodyPr/>
        <a:lstStyle/>
        <a:p>
          <a:endParaRPr lang="es-NI"/>
        </a:p>
      </dgm:t>
    </dgm:pt>
    <dgm:pt modelId="{67E7F288-8495-4052-AE83-8AA74F844BD2}" type="sibTrans" cxnId="{5CD65AF3-04B1-46B7-A1DB-1B6BECD62545}">
      <dgm:prSet/>
      <dgm:spPr/>
      <dgm:t>
        <a:bodyPr/>
        <a:lstStyle/>
        <a:p>
          <a:endParaRPr lang="es-NI"/>
        </a:p>
      </dgm:t>
    </dgm:pt>
    <dgm:pt modelId="{03DBDD3D-C9AC-41F5-8D36-9CE4D2DCE266}">
      <dgm:prSet phldrT="[Texto]" custScaleX="126963" custScaleY="130223" custLinFactNeighborX="-13268" custLinFactNeighborY="14174"/>
      <dgm:spPr/>
    </dgm:pt>
    <dgm:pt modelId="{330D648C-FE96-43FD-9EED-B6E072BA443D}" type="parTrans" cxnId="{649CC600-27B4-4CA4-A7A8-1B84DEDAD2C8}">
      <dgm:prSet/>
      <dgm:spPr/>
      <dgm:t>
        <a:bodyPr/>
        <a:lstStyle/>
        <a:p>
          <a:endParaRPr lang="es-NI"/>
        </a:p>
      </dgm:t>
    </dgm:pt>
    <dgm:pt modelId="{A406396F-2640-49A8-9720-6062C9CF14C9}" type="sibTrans" cxnId="{649CC600-27B4-4CA4-A7A8-1B84DEDAD2C8}">
      <dgm:prSet/>
      <dgm:spPr/>
      <dgm:t>
        <a:bodyPr/>
        <a:lstStyle/>
        <a:p>
          <a:endParaRPr lang="es-NI"/>
        </a:p>
      </dgm:t>
    </dgm:pt>
    <dgm:pt modelId="{1D8731E2-AB8A-4D32-8F27-55FA714BF18E}">
      <dgm:prSet phldrT="[Texto]" custScaleX="126963" custScaleY="130223" custLinFactNeighborX="-13268" custLinFactNeighborY="14174"/>
      <dgm:spPr/>
    </dgm:pt>
    <dgm:pt modelId="{403E61AD-87CD-43A4-89A6-E267CFDA50FE}" type="parTrans" cxnId="{8306C75E-9E9A-48F0-86D8-02BAA681D23A}">
      <dgm:prSet/>
      <dgm:spPr/>
      <dgm:t>
        <a:bodyPr/>
        <a:lstStyle/>
        <a:p>
          <a:endParaRPr lang="es-NI"/>
        </a:p>
      </dgm:t>
    </dgm:pt>
    <dgm:pt modelId="{697DB331-064D-450F-B9DD-6D8F1225210C}" type="sibTrans" cxnId="{8306C75E-9E9A-48F0-86D8-02BAA681D23A}">
      <dgm:prSet/>
      <dgm:spPr/>
      <dgm:t>
        <a:bodyPr/>
        <a:lstStyle/>
        <a:p>
          <a:endParaRPr lang="es-NI"/>
        </a:p>
      </dgm:t>
    </dgm:pt>
    <dgm:pt modelId="{50A9561E-4988-4392-BE40-8D2E5240732A}">
      <dgm:prSet phldrT="[Texto]" custScaleX="126963" custScaleY="130223" custLinFactNeighborX="-13268" custLinFactNeighborY="14174"/>
      <dgm:spPr/>
    </dgm:pt>
    <dgm:pt modelId="{B43BD029-11B8-4476-B880-480C2F7B715A}" type="parTrans" cxnId="{EFA71F56-EDE9-4C4F-B211-5E6278EAB6DE}">
      <dgm:prSet/>
      <dgm:spPr/>
      <dgm:t>
        <a:bodyPr/>
        <a:lstStyle/>
        <a:p>
          <a:endParaRPr lang="es-NI"/>
        </a:p>
      </dgm:t>
    </dgm:pt>
    <dgm:pt modelId="{CBF75E30-F38C-4EC5-8DB3-91FD4CA39CC4}" type="sibTrans" cxnId="{EFA71F56-EDE9-4C4F-B211-5E6278EAB6DE}">
      <dgm:prSet/>
      <dgm:spPr/>
      <dgm:t>
        <a:bodyPr/>
        <a:lstStyle/>
        <a:p>
          <a:endParaRPr lang="es-NI"/>
        </a:p>
      </dgm:t>
    </dgm:pt>
    <dgm:pt modelId="{6A4238F5-A89D-471F-A241-BCC275B9EE9F}">
      <dgm:prSet phldrT="[Texto]" custScaleX="126963" custScaleY="130223" custLinFactNeighborX="-13268" custLinFactNeighborY="14174"/>
      <dgm:spPr/>
    </dgm:pt>
    <dgm:pt modelId="{E6927997-3AC0-460F-B437-9FE673D8BA4C}" type="parTrans" cxnId="{72FB1568-4B1F-46C1-B898-AAF448CC5AF3}">
      <dgm:prSet/>
      <dgm:spPr/>
      <dgm:t>
        <a:bodyPr/>
        <a:lstStyle/>
        <a:p>
          <a:endParaRPr lang="es-NI"/>
        </a:p>
      </dgm:t>
    </dgm:pt>
    <dgm:pt modelId="{8C7DFC1E-40DA-4182-94D5-EFE7666C7985}" type="sibTrans" cxnId="{72FB1568-4B1F-46C1-B898-AAF448CC5AF3}">
      <dgm:prSet/>
      <dgm:spPr/>
      <dgm:t>
        <a:bodyPr/>
        <a:lstStyle/>
        <a:p>
          <a:endParaRPr lang="es-NI"/>
        </a:p>
      </dgm:t>
    </dgm:pt>
    <dgm:pt modelId="{B7A9219D-648B-4A2A-B377-C7AD9251E0CC}">
      <dgm:prSet phldrT="[Texto]" custScaleX="126963" custScaleY="130223" custLinFactNeighborX="-13268" custLinFactNeighborY="14174"/>
      <dgm:spPr/>
    </dgm:pt>
    <dgm:pt modelId="{BCC74F9D-916B-47D4-B23D-835555BA44E7}" type="parTrans" cxnId="{4383B36E-C4C8-46A2-8D80-1AD8BC6C47F7}">
      <dgm:prSet/>
      <dgm:spPr/>
      <dgm:t>
        <a:bodyPr/>
        <a:lstStyle/>
        <a:p>
          <a:endParaRPr lang="es-NI"/>
        </a:p>
      </dgm:t>
    </dgm:pt>
    <dgm:pt modelId="{0A0F7EB2-E929-4268-A27D-A7CB4088C3A3}" type="sibTrans" cxnId="{4383B36E-C4C8-46A2-8D80-1AD8BC6C47F7}">
      <dgm:prSet/>
      <dgm:spPr/>
      <dgm:t>
        <a:bodyPr/>
        <a:lstStyle/>
        <a:p>
          <a:endParaRPr lang="es-NI"/>
        </a:p>
      </dgm:t>
    </dgm:pt>
    <dgm:pt modelId="{D81EEA89-2660-4C30-ABF9-A91FD4F9657F}">
      <dgm:prSet phldrT="[Texto]" custScaleX="126963" custScaleY="130223" custLinFactNeighborX="-13268" custLinFactNeighborY="14174"/>
      <dgm:spPr/>
    </dgm:pt>
    <dgm:pt modelId="{06AEA332-AC8B-46F2-837E-2CFBDE07443F}" type="parTrans" cxnId="{DCCAE78D-1998-4339-A9C1-AC95211F2E0F}">
      <dgm:prSet/>
      <dgm:spPr/>
      <dgm:t>
        <a:bodyPr/>
        <a:lstStyle/>
        <a:p>
          <a:endParaRPr lang="es-NI"/>
        </a:p>
      </dgm:t>
    </dgm:pt>
    <dgm:pt modelId="{3FD739C7-C425-49AB-97C9-F5688E167BF2}" type="sibTrans" cxnId="{DCCAE78D-1998-4339-A9C1-AC95211F2E0F}">
      <dgm:prSet/>
      <dgm:spPr/>
      <dgm:t>
        <a:bodyPr/>
        <a:lstStyle/>
        <a:p>
          <a:endParaRPr lang="es-NI"/>
        </a:p>
      </dgm:t>
    </dgm:pt>
    <dgm:pt modelId="{5FE57103-6643-48E1-A9C0-426A9F6F75B6}" type="pres">
      <dgm:prSet presAssocID="{4D3A0036-3AA5-4576-94EE-C76C92E065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AA0F3B3-0408-41CF-AA8B-F5D64D0F298D}" type="pres">
      <dgm:prSet presAssocID="{4D3A0036-3AA5-4576-94EE-C76C92E065AA}" presName="children" presStyleCnt="0"/>
      <dgm:spPr/>
    </dgm:pt>
    <dgm:pt modelId="{1A9A6FFA-99E0-4A9D-B2C0-78722BE8C8C3}" type="pres">
      <dgm:prSet presAssocID="{4D3A0036-3AA5-4576-94EE-C76C92E065AA}" presName="child1group" presStyleCnt="0"/>
      <dgm:spPr/>
    </dgm:pt>
    <dgm:pt modelId="{863D92B5-B781-4206-8F37-FA942C172656}" type="pres">
      <dgm:prSet presAssocID="{4D3A0036-3AA5-4576-94EE-C76C92E065AA}" presName="child1" presStyleLbl="bgAcc1" presStyleIdx="0" presStyleCnt="4" custScaleX="126963" custScaleY="130223" custLinFactNeighborX="-13268" custLinFactNeighborY="14174"/>
      <dgm:spPr/>
    </dgm:pt>
    <dgm:pt modelId="{CEFEEB26-FBD6-4AFC-8FB0-15D12F352657}" type="pres">
      <dgm:prSet presAssocID="{4D3A0036-3AA5-4576-94EE-C76C92E065AA}" presName="child1Text" presStyleLbl="bgAcc1" presStyleIdx="0" presStyleCnt="4">
        <dgm:presLayoutVars>
          <dgm:bulletEnabled val="1"/>
        </dgm:presLayoutVars>
      </dgm:prSet>
      <dgm:spPr/>
    </dgm:pt>
    <dgm:pt modelId="{D9EA2241-CA61-400E-8351-113ED9A148C6}" type="pres">
      <dgm:prSet presAssocID="{4D3A0036-3AA5-4576-94EE-C76C92E065AA}" presName="child2group" presStyleCnt="0"/>
      <dgm:spPr/>
    </dgm:pt>
    <dgm:pt modelId="{8B19E663-CB60-408E-8BAA-C0C39A3B6225}" type="pres">
      <dgm:prSet presAssocID="{4D3A0036-3AA5-4576-94EE-C76C92E065AA}" presName="child2" presStyleLbl="bgAcc1" presStyleIdx="1" presStyleCnt="4" custScaleX="132778" custScaleY="135445" custLinFactNeighborX="29841" custLinFactNeighborY="14174"/>
      <dgm:spPr/>
    </dgm:pt>
    <dgm:pt modelId="{0ED6D383-841C-4CBE-8E04-C140C0694BAD}" type="pres">
      <dgm:prSet presAssocID="{4D3A0036-3AA5-4576-94EE-C76C92E065AA}" presName="child2Text" presStyleLbl="bgAcc1" presStyleIdx="1" presStyleCnt="4">
        <dgm:presLayoutVars>
          <dgm:bulletEnabled val="1"/>
        </dgm:presLayoutVars>
      </dgm:prSet>
      <dgm:spPr/>
    </dgm:pt>
    <dgm:pt modelId="{FF4CC40B-906B-4F38-9F0E-D62236E58FDF}" type="pres">
      <dgm:prSet presAssocID="{4D3A0036-3AA5-4576-94EE-C76C92E065AA}" presName="child3group" presStyleCnt="0"/>
      <dgm:spPr/>
    </dgm:pt>
    <dgm:pt modelId="{411FF723-FA0E-4A50-A49A-786FF2108AAB}" type="pres">
      <dgm:prSet presAssocID="{4D3A0036-3AA5-4576-94EE-C76C92E065AA}" presName="child3" presStyleLbl="bgAcc1" presStyleIdx="2" presStyleCnt="4" custScaleX="106476" custScaleY="99526" custLinFactX="-90966" custLinFactNeighborX="-100000" custLinFactNeighborY="-14527"/>
      <dgm:spPr/>
    </dgm:pt>
    <dgm:pt modelId="{9ED2FCE2-43A9-47E6-9716-F17DAB42BC1B}" type="pres">
      <dgm:prSet presAssocID="{4D3A0036-3AA5-4576-94EE-C76C92E065AA}" presName="child3Text" presStyleLbl="bgAcc1" presStyleIdx="2" presStyleCnt="4">
        <dgm:presLayoutVars>
          <dgm:bulletEnabled val="1"/>
        </dgm:presLayoutVars>
      </dgm:prSet>
      <dgm:spPr/>
    </dgm:pt>
    <dgm:pt modelId="{9354A3EB-C903-4A33-94F0-4B6E2BD1E360}" type="pres">
      <dgm:prSet presAssocID="{4D3A0036-3AA5-4576-94EE-C76C92E065AA}" presName="child4group" presStyleCnt="0"/>
      <dgm:spPr/>
    </dgm:pt>
    <dgm:pt modelId="{496F27C9-F38A-4E95-BD6A-0CE656636D0E}" type="pres">
      <dgm:prSet presAssocID="{4D3A0036-3AA5-4576-94EE-C76C92E065AA}" presName="child4" presStyleLbl="bgAcc1" presStyleIdx="3" presStyleCnt="4" custScaleX="106794" custLinFactX="100000" custLinFactNeighborX="109376" custLinFactNeighborY="-14502"/>
      <dgm:spPr/>
    </dgm:pt>
    <dgm:pt modelId="{8FE29438-B22F-4794-B0D8-481D31D76448}" type="pres">
      <dgm:prSet presAssocID="{4D3A0036-3AA5-4576-94EE-C76C92E065AA}" presName="child4Text" presStyleLbl="bgAcc1" presStyleIdx="3" presStyleCnt="4">
        <dgm:presLayoutVars>
          <dgm:bulletEnabled val="1"/>
        </dgm:presLayoutVars>
      </dgm:prSet>
      <dgm:spPr/>
    </dgm:pt>
    <dgm:pt modelId="{6DFDD062-C848-4B07-BE60-AA46669E2E1E}" type="pres">
      <dgm:prSet presAssocID="{4D3A0036-3AA5-4576-94EE-C76C92E065AA}" presName="childPlaceholder" presStyleCnt="0"/>
      <dgm:spPr/>
    </dgm:pt>
    <dgm:pt modelId="{D6667B5E-4835-4F43-AF55-34F977322DFA}" type="pres">
      <dgm:prSet presAssocID="{4D3A0036-3AA5-4576-94EE-C76C92E065AA}" presName="circle" presStyleCnt="0"/>
      <dgm:spPr/>
    </dgm:pt>
    <dgm:pt modelId="{8650901A-31C2-42E6-A22F-05EFF57C161D}" type="pres">
      <dgm:prSet presAssocID="{4D3A0036-3AA5-4576-94EE-C76C92E065A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2B6C230-5117-45FA-84CB-32AC51253C78}" type="pres">
      <dgm:prSet presAssocID="{4D3A0036-3AA5-4576-94EE-C76C92E065A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0B50C44-E679-46AD-93DB-4A10BA5389B7}" type="pres">
      <dgm:prSet presAssocID="{4D3A0036-3AA5-4576-94EE-C76C92E065A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50FEAE8-284B-4391-8007-C229C627033F}" type="pres">
      <dgm:prSet presAssocID="{4D3A0036-3AA5-4576-94EE-C76C92E065AA}" presName="quadrant4" presStyleLbl="node1" presStyleIdx="3" presStyleCnt="4" custLinFactNeighborX="1260">
        <dgm:presLayoutVars>
          <dgm:chMax val="1"/>
          <dgm:bulletEnabled val="1"/>
        </dgm:presLayoutVars>
      </dgm:prSet>
      <dgm:spPr/>
    </dgm:pt>
    <dgm:pt modelId="{2D392F95-02E0-4C1E-8BD5-9755653D56F6}" type="pres">
      <dgm:prSet presAssocID="{4D3A0036-3AA5-4576-94EE-C76C92E065AA}" presName="quadrantPlaceholder" presStyleCnt="0"/>
      <dgm:spPr/>
    </dgm:pt>
    <dgm:pt modelId="{DE238547-B386-42EF-893D-8D623829F060}" type="pres">
      <dgm:prSet presAssocID="{4D3A0036-3AA5-4576-94EE-C76C92E065AA}" presName="center1" presStyleLbl="fgShp" presStyleIdx="0" presStyleCnt="2"/>
      <dgm:spPr/>
    </dgm:pt>
    <dgm:pt modelId="{F18DA359-8F85-430E-98B1-238D710868CB}" type="pres">
      <dgm:prSet presAssocID="{4D3A0036-3AA5-4576-94EE-C76C92E065AA}" presName="center2" presStyleLbl="fgShp" presStyleIdx="1" presStyleCnt="2"/>
      <dgm:spPr/>
    </dgm:pt>
  </dgm:ptLst>
  <dgm:cxnLst>
    <dgm:cxn modelId="{649CC600-27B4-4CA4-A7A8-1B84DEDAD2C8}" srcId="{4D3A0036-3AA5-4576-94EE-C76C92E065AA}" destId="{03DBDD3D-C9AC-41F5-8D36-9CE4D2DCE266}" srcOrd="10" destOrd="0" parTransId="{330D648C-FE96-43FD-9EED-B6E072BA443D}" sibTransId="{A406396F-2640-49A8-9720-6062C9CF14C9}"/>
    <dgm:cxn modelId="{1F7ABB04-AB32-4761-9B0E-F97848AA76DE}" srcId="{27D736BD-FE81-4702-B7F4-96C3B0D49648}" destId="{FEB02ECB-8AA5-457E-8B5B-DBE5403A4D57}" srcOrd="2" destOrd="0" parTransId="{369DE911-F942-4999-A489-BF8C073B9B7B}" sibTransId="{D623F634-71B9-4B5A-9090-E5A094063D91}"/>
    <dgm:cxn modelId="{B4F0E909-00A7-4FF6-AD4B-433FC326C896}" type="presOf" srcId="{C8069F4A-9B61-47B1-BB98-738DC8189565}" destId="{9ED2FCE2-43A9-47E6-9716-F17DAB42BC1B}" srcOrd="1" destOrd="0" presId="urn:microsoft.com/office/officeart/2005/8/layout/cycle4"/>
    <dgm:cxn modelId="{52BA960B-71A4-4526-84A3-3947BBA4E289}" type="presOf" srcId="{7EAA019D-A502-4C3F-B0AB-FF4696DC1844}" destId="{150FEAE8-284B-4391-8007-C229C627033F}" srcOrd="0" destOrd="0" presId="urn:microsoft.com/office/officeart/2005/8/layout/cycle4"/>
    <dgm:cxn modelId="{CD597611-EE07-459F-A2DE-52C0E77300B6}" type="presOf" srcId="{4A036B3D-4E50-4818-A8B5-95A7BF7DC2A4}" destId="{8FE29438-B22F-4794-B0D8-481D31D76448}" srcOrd="1" destOrd="1" presId="urn:microsoft.com/office/officeart/2005/8/layout/cycle4"/>
    <dgm:cxn modelId="{FB726512-CCF9-4BA2-94B6-33420080F24B}" type="presOf" srcId="{4D3A0036-3AA5-4576-94EE-C76C92E065AA}" destId="{5FE57103-6643-48E1-A9C0-426A9F6F75B6}" srcOrd="0" destOrd="0" presId="urn:microsoft.com/office/officeart/2005/8/layout/cycle4"/>
    <dgm:cxn modelId="{076AB617-2BD6-4B73-A955-B77A767B821C}" type="presOf" srcId="{609DA61B-09D4-4903-9F3E-AA6EBD5170D6}" destId="{0ED6D383-841C-4CBE-8E04-C140C0694BAD}" srcOrd="1" destOrd="0" presId="urn:microsoft.com/office/officeart/2005/8/layout/cycle4"/>
    <dgm:cxn modelId="{A327821B-1D44-40F3-AB07-7CEEB3454C26}" type="presOf" srcId="{48A0B31D-199D-440A-98AB-F2B9BDFFF9A4}" destId="{0ED6D383-841C-4CBE-8E04-C140C0694BAD}" srcOrd="1" destOrd="8" presId="urn:microsoft.com/office/officeart/2005/8/layout/cycle4"/>
    <dgm:cxn modelId="{F749DE1E-FA84-4972-AB42-3E103C9BD328}" type="presOf" srcId="{734B970A-D27C-42BD-B78E-1EA27B48D7CE}" destId="{496F27C9-F38A-4E95-BD6A-0CE656636D0E}" srcOrd="0" destOrd="0" presId="urn:microsoft.com/office/officeart/2005/8/layout/cycle4"/>
    <dgm:cxn modelId="{97725021-CBF1-48B4-9C1E-AB2C52A086AC}" type="presOf" srcId="{C7BF8060-E9A1-4C82-8050-494DDCED7806}" destId="{8B19E663-CB60-408E-8BAA-C0C39A3B6225}" srcOrd="0" destOrd="3" presId="urn:microsoft.com/office/officeart/2005/8/layout/cycle4"/>
    <dgm:cxn modelId="{C3134F26-AD18-4FAC-996A-C3102DE02D6E}" type="presOf" srcId="{BB2D3C9F-3B64-48C3-AD8C-6BA075AF3983}" destId="{8B19E663-CB60-408E-8BAA-C0C39A3B6225}" srcOrd="0" destOrd="7" presId="urn:microsoft.com/office/officeart/2005/8/layout/cycle4"/>
    <dgm:cxn modelId="{4E3C7129-8D59-4069-822A-EABB0A0863AA}" srcId="{B6EB5829-47C8-4E22-8703-EB72C1F66AC4}" destId="{470F4112-8C2F-4E0F-84CE-6570AD170C8F}" srcOrd="5" destOrd="0" parTransId="{B27F7FA1-FD85-4801-A8D4-4437063E5D9A}" sibTransId="{F2DE715B-028E-455F-A028-B26816B32846}"/>
    <dgm:cxn modelId="{C6D3332A-E0C0-49D7-B88D-5F81FFF26556}" type="presOf" srcId="{6366A7FE-3EE4-4F8B-A7BD-8A1FD4C2E0D6}" destId="{496F27C9-F38A-4E95-BD6A-0CE656636D0E}" srcOrd="0" destOrd="2" presId="urn:microsoft.com/office/officeart/2005/8/layout/cycle4"/>
    <dgm:cxn modelId="{2D47C12A-7BF9-46AB-897B-99AEDC76B04E}" type="presOf" srcId="{64997ABB-2A17-4125-81A3-05243AA91900}" destId="{8B19E663-CB60-408E-8BAA-C0C39A3B6225}" srcOrd="0" destOrd="6" presId="urn:microsoft.com/office/officeart/2005/8/layout/cycle4"/>
    <dgm:cxn modelId="{923C062D-9001-4C94-90D2-2DEB0C464B8E}" srcId="{B6EB5829-47C8-4E22-8703-EB72C1F66AC4}" destId="{A31C0990-604A-4FF2-9987-5C3905E5C644}" srcOrd="3" destOrd="0" parTransId="{37B65BC0-1A46-4E3A-A10B-B0A6F5798617}" sibTransId="{5C699B47-8B5C-4B21-BFFE-18927A2D7D87}"/>
    <dgm:cxn modelId="{6E2F3731-6D43-42F5-9DEC-11B1CD8751DC}" type="presOf" srcId="{A31C0990-604A-4FF2-9987-5C3905E5C644}" destId="{863D92B5-B781-4206-8F37-FA942C172656}" srcOrd="0" destOrd="3" presId="urn:microsoft.com/office/officeart/2005/8/layout/cycle4"/>
    <dgm:cxn modelId="{28BACA31-EC79-4425-975E-84AB80C15137}" srcId="{B6EB5829-47C8-4E22-8703-EB72C1F66AC4}" destId="{BA697E74-17E9-4AD9-8513-5FE6C90B5C59}" srcOrd="1" destOrd="0" parTransId="{6E15C5BD-D802-46D9-B020-85F0818FF413}" sibTransId="{22DAF128-C2CE-4AF9-9961-357596281CB6}"/>
    <dgm:cxn modelId="{FFAE9035-EB72-44B3-A900-0E4145EE8FDA}" type="presOf" srcId="{A31C0990-604A-4FF2-9987-5C3905E5C644}" destId="{CEFEEB26-FBD6-4AFC-8FB0-15D12F352657}" srcOrd="1" destOrd="3" presId="urn:microsoft.com/office/officeart/2005/8/layout/cycle4"/>
    <dgm:cxn modelId="{CA13E837-DDD0-4313-BFBB-57BDFB45D5B5}" srcId="{27D736BD-FE81-4702-B7F4-96C3B0D49648}" destId="{1E7B5B3C-B567-44A5-9F11-B868F6BE4D1E}" srcOrd="1" destOrd="0" parTransId="{6029E219-7F01-47D0-9D6D-7D89C209B4A2}" sibTransId="{800EFC2A-7F61-4BD9-8102-664D295597C3}"/>
    <dgm:cxn modelId="{66F09D38-7D51-4D82-9AB5-323C6AD682DD}" srcId="{D7B9C00B-4AC8-44B4-84FE-C45ACE287C41}" destId="{BB2D3C9F-3B64-48C3-AD8C-6BA075AF3983}" srcOrd="7" destOrd="0" parTransId="{27C5F924-27DD-474D-9C16-C96595B8536E}" sibTransId="{E74475AB-255B-460E-A439-22B3A324F6DE}"/>
    <dgm:cxn modelId="{18F9B33A-4D75-4364-BDAD-328D23CC59F3}" type="presOf" srcId="{8FFBD521-C0FD-4CB0-8CB2-E478550430DD}" destId="{0ED6D383-841C-4CBE-8E04-C140C0694BAD}" srcOrd="1" destOrd="4" presId="urn:microsoft.com/office/officeart/2005/8/layout/cycle4"/>
    <dgm:cxn modelId="{41ACF93F-8817-4C6D-893E-0C40701FD319}" type="presOf" srcId="{64997ABB-2A17-4125-81A3-05243AA91900}" destId="{0ED6D383-841C-4CBE-8E04-C140C0694BAD}" srcOrd="1" destOrd="6" presId="urn:microsoft.com/office/officeart/2005/8/layout/cycle4"/>
    <dgm:cxn modelId="{59C61540-243E-4A6D-A0E0-9C1099092413}" srcId="{D7B9C00B-4AC8-44B4-84FE-C45ACE287C41}" destId="{C7BF8060-E9A1-4C82-8050-494DDCED7806}" srcOrd="3" destOrd="0" parTransId="{9FEFEACF-D72C-4936-A55E-F74D2496D495}" sibTransId="{0CD2AA04-577A-434B-860C-95C47A74711E}"/>
    <dgm:cxn modelId="{6FC3415D-798D-42FA-BB3D-6569B2F02647}" srcId="{4D3A0036-3AA5-4576-94EE-C76C92E065AA}" destId="{6F2876E0-18F0-4B3B-9600-85282F83F8E6}" srcOrd="4" destOrd="0" parTransId="{397DCD9F-D6C3-4E3D-B291-A8E7EB99B23A}" sibTransId="{A966AA16-0E9C-4598-8024-BFC7ED5EB5EB}"/>
    <dgm:cxn modelId="{8306C75E-9E9A-48F0-86D8-02BAA681D23A}" srcId="{4D3A0036-3AA5-4576-94EE-C76C92E065AA}" destId="{1D8731E2-AB8A-4D32-8F27-55FA714BF18E}" srcOrd="11" destOrd="0" parTransId="{403E61AD-87CD-43A4-89A6-E267CFDA50FE}" sibTransId="{697DB331-064D-450F-B9DD-6D8F1225210C}"/>
    <dgm:cxn modelId="{313DF65E-94D9-41E5-BECD-CACC50477E11}" srcId="{D7B9C00B-4AC8-44B4-84FE-C45ACE287C41}" destId="{1A8DE30E-94AB-47B5-8EE0-874ED6DFD96F}" srcOrd="2" destOrd="0" parTransId="{F49F81BA-F5B7-48AF-8451-9F52E269473C}" sibTransId="{8E271DEA-D537-4C27-81F7-795D056D9B7E}"/>
    <dgm:cxn modelId="{11047D5F-A902-4060-928A-88286581B743}" srcId="{4D3A0036-3AA5-4576-94EE-C76C92E065AA}" destId="{27D736BD-FE81-4702-B7F4-96C3B0D49648}" srcOrd="2" destOrd="0" parTransId="{18939480-E640-43F7-9017-78E2540073FC}" sibTransId="{05C5CF96-6E15-45EC-AB76-98BB48CF83CD}"/>
    <dgm:cxn modelId="{4C4DDB5F-547B-4D0E-BBC8-0986E9BAB0F9}" type="presOf" srcId="{792D1E26-89EA-495F-A199-2751105068C7}" destId="{411FF723-FA0E-4A50-A49A-786FF2108AAB}" srcOrd="0" destOrd="3" presId="urn:microsoft.com/office/officeart/2005/8/layout/cycle4"/>
    <dgm:cxn modelId="{4C53CA61-5E32-423C-B50E-9F922B5F8F2A}" type="presOf" srcId="{470F4112-8C2F-4E0F-84CE-6570AD170C8F}" destId="{863D92B5-B781-4206-8F37-FA942C172656}" srcOrd="0" destOrd="5" presId="urn:microsoft.com/office/officeart/2005/8/layout/cycle4"/>
    <dgm:cxn modelId="{0594AD62-E9FC-4FE2-8D1C-84D05AB3AF1E}" type="presOf" srcId="{C7BF8060-E9A1-4C82-8050-494DDCED7806}" destId="{0ED6D383-841C-4CBE-8E04-C140C0694BAD}" srcOrd="1" destOrd="3" presId="urn:microsoft.com/office/officeart/2005/8/layout/cycle4"/>
    <dgm:cxn modelId="{DD368444-1B5F-46AA-9911-F5D3549CAC93}" type="presOf" srcId="{64834C4E-8B43-4704-92A9-130742D8128E}" destId="{9ED2FCE2-43A9-47E6-9716-F17DAB42BC1B}" srcOrd="1" destOrd="4" presId="urn:microsoft.com/office/officeart/2005/8/layout/cycle4"/>
    <dgm:cxn modelId="{1CCE3866-D1F4-4A67-ABBD-B6CFF3F2B5D6}" type="presOf" srcId="{27D736BD-FE81-4702-B7F4-96C3B0D49648}" destId="{00B50C44-E679-46AD-93DB-4A10BA5389B7}" srcOrd="0" destOrd="0" presId="urn:microsoft.com/office/officeart/2005/8/layout/cycle4"/>
    <dgm:cxn modelId="{72FB1568-4B1F-46C1-B898-AAF448CC5AF3}" srcId="{4D3A0036-3AA5-4576-94EE-C76C92E065AA}" destId="{6A4238F5-A89D-471F-A241-BCC275B9EE9F}" srcOrd="13" destOrd="0" parTransId="{E6927997-3AC0-460F-B437-9FE673D8BA4C}" sibTransId="{8C7DFC1E-40DA-4182-94D5-EFE7666C7985}"/>
    <dgm:cxn modelId="{10EEBA48-7D97-4068-8CBE-9E79E7EA0462}" srcId="{B6EB5829-47C8-4E22-8703-EB72C1F66AC4}" destId="{DA69DC0A-0638-4AA5-9170-F4B7FEF0E995}" srcOrd="2" destOrd="0" parTransId="{8C3F8D00-9C08-4155-8190-FA8FEE0DEE92}" sibTransId="{FDE8343D-7789-4708-9385-277B204483C1}"/>
    <dgm:cxn modelId="{B4945669-88D4-46D5-AC79-835D5DAD8FAD}" type="presOf" srcId="{FEB02ECB-8AA5-457E-8B5B-DBE5403A4D57}" destId="{411FF723-FA0E-4A50-A49A-786FF2108AAB}" srcOrd="0" destOrd="2" presId="urn:microsoft.com/office/officeart/2005/8/layout/cycle4"/>
    <dgm:cxn modelId="{F99AAE69-9293-45EA-A2AD-5C88A4F55886}" type="presOf" srcId="{609DA61B-09D4-4903-9F3E-AA6EBD5170D6}" destId="{8B19E663-CB60-408E-8BAA-C0C39A3B6225}" srcOrd="0" destOrd="0" presId="urn:microsoft.com/office/officeart/2005/8/layout/cycle4"/>
    <dgm:cxn modelId="{60A82E4B-FF02-411F-B7A2-081455F7B9DD}" srcId="{D7B9C00B-4AC8-44B4-84FE-C45ACE287C41}" destId="{48A0B31D-199D-440A-98AB-F2B9BDFFF9A4}" srcOrd="8" destOrd="0" parTransId="{C384C582-3698-4C66-BB68-03FC6CCC0D33}" sibTransId="{3A4D9AA5-A6B9-43A6-95E5-5FE3257A2E40}"/>
    <dgm:cxn modelId="{A721094D-965B-4C15-953F-87585FCC4E56}" type="presOf" srcId="{BB2D3C9F-3B64-48C3-AD8C-6BA075AF3983}" destId="{0ED6D383-841C-4CBE-8E04-C140C0694BAD}" srcOrd="1" destOrd="7" presId="urn:microsoft.com/office/officeart/2005/8/layout/cycle4"/>
    <dgm:cxn modelId="{1897434D-DB3E-4D24-A834-BF89A23981A5}" type="presOf" srcId="{BA697E74-17E9-4AD9-8513-5FE6C90B5C59}" destId="{863D92B5-B781-4206-8F37-FA942C172656}" srcOrd="0" destOrd="1" presId="urn:microsoft.com/office/officeart/2005/8/layout/cycle4"/>
    <dgm:cxn modelId="{97F52F6E-30EF-425F-9753-BEE11DEA78D4}" type="presOf" srcId="{D7B9C00B-4AC8-44B4-84FE-C45ACE287C41}" destId="{72B6C230-5117-45FA-84CB-32AC51253C78}" srcOrd="0" destOrd="0" presId="urn:microsoft.com/office/officeart/2005/8/layout/cycle4"/>
    <dgm:cxn modelId="{4383B36E-C4C8-46A2-8D80-1AD8BC6C47F7}" srcId="{4D3A0036-3AA5-4576-94EE-C76C92E065AA}" destId="{B7A9219D-648B-4A2A-B377-C7AD9251E0CC}" srcOrd="14" destOrd="0" parTransId="{BCC74F9D-916B-47D4-B23D-835555BA44E7}" sibTransId="{0A0F7EB2-E929-4268-A27D-A7CB4088C3A3}"/>
    <dgm:cxn modelId="{8FBDB350-FE5D-429B-9034-870AD05EB590}" type="presOf" srcId="{7742A304-1A5B-41BC-992E-FCCED7E89814}" destId="{863D92B5-B781-4206-8F37-FA942C172656}" srcOrd="0" destOrd="0" presId="urn:microsoft.com/office/officeart/2005/8/layout/cycle4"/>
    <dgm:cxn modelId="{99858251-FC9A-4262-9CB0-5BDA2DC8D9A2}" type="presOf" srcId="{1E7B5B3C-B567-44A5-9F11-B868F6BE4D1E}" destId="{9ED2FCE2-43A9-47E6-9716-F17DAB42BC1B}" srcOrd="1" destOrd="1" presId="urn:microsoft.com/office/officeart/2005/8/layout/cycle4"/>
    <dgm:cxn modelId="{39739971-F8D2-4245-85F5-AB50B7C5F3EF}" srcId="{4D3A0036-3AA5-4576-94EE-C76C92E065AA}" destId="{C5DFED92-3B96-417A-B1F8-DAC1E043E000}" srcOrd="6" destOrd="0" parTransId="{5549544B-66C2-40AD-A0C8-2467958DE275}" sibTransId="{0F2827A5-A10B-4762-97D2-45F81B419011}"/>
    <dgm:cxn modelId="{10CEF271-CCE0-4F77-A5A1-22CD4A1AAFF8}" type="presOf" srcId="{64834C4E-8B43-4704-92A9-130742D8128E}" destId="{411FF723-FA0E-4A50-A49A-786FF2108AAB}" srcOrd="0" destOrd="4" presId="urn:microsoft.com/office/officeart/2005/8/layout/cycle4"/>
    <dgm:cxn modelId="{414FC752-CDDA-4DCF-B52B-42710709F46F}" type="presOf" srcId="{792D1E26-89EA-495F-A199-2751105068C7}" destId="{9ED2FCE2-43A9-47E6-9716-F17DAB42BC1B}" srcOrd="1" destOrd="3" presId="urn:microsoft.com/office/officeart/2005/8/layout/cycle4"/>
    <dgm:cxn modelId="{5F376A53-AB3C-4199-A9F4-449A3F4F0F38}" type="presOf" srcId="{E2164EE6-DBD3-4EFE-BEB5-725602BD6B6F}" destId="{CEFEEB26-FBD6-4AFC-8FB0-15D12F352657}" srcOrd="1" destOrd="4" presId="urn:microsoft.com/office/officeart/2005/8/layout/cycle4"/>
    <dgm:cxn modelId="{6238DD75-D65E-4668-A0E8-3B1EF9F0621F}" type="presOf" srcId="{3E4B4DE6-77B4-4B7A-B000-F270B77FEAF7}" destId="{8B19E663-CB60-408E-8BAA-C0C39A3B6225}" srcOrd="0" destOrd="5" presId="urn:microsoft.com/office/officeart/2005/8/layout/cycle4"/>
    <dgm:cxn modelId="{7BC5DE55-BC5F-4E5F-86F1-9ADA8B7B24CE}" type="presOf" srcId="{DA31635F-DB25-4ABD-999C-25728F4F134B}" destId="{496F27C9-F38A-4E95-BD6A-0CE656636D0E}" srcOrd="0" destOrd="3" presId="urn:microsoft.com/office/officeart/2005/8/layout/cycle4"/>
    <dgm:cxn modelId="{EFA71F56-EDE9-4C4F-B211-5E6278EAB6DE}" srcId="{4D3A0036-3AA5-4576-94EE-C76C92E065AA}" destId="{50A9561E-4988-4392-BE40-8D2E5240732A}" srcOrd="12" destOrd="0" parTransId="{B43BD029-11B8-4476-B880-480C2F7B715A}" sibTransId="{CBF75E30-F38C-4EC5-8DB3-91FD4CA39CC4}"/>
    <dgm:cxn modelId="{EDCF3B76-FDD2-4287-B0C2-33B8F9C335A2}" srcId="{7EAA019D-A502-4C3F-B0AB-FF4696DC1844}" destId="{6366A7FE-3EE4-4F8B-A7BD-8A1FD4C2E0D6}" srcOrd="2" destOrd="0" parTransId="{4B6E6736-CA65-4417-BAAC-DEE1E0B676E2}" sibTransId="{B7902BEC-F245-4D3B-AF46-650F01EF8FA3}"/>
    <dgm:cxn modelId="{DC861C7A-778C-4D39-BE3E-C176A1206E92}" type="presOf" srcId="{DA31635F-DB25-4ABD-999C-25728F4F134B}" destId="{8FE29438-B22F-4794-B0D8-481D31D76448}" srcOrd="1" destOrd="3" presId="urn:microsoft.com/office/officeart/2005/8/layout/cycle4"/>
    <dgm:cxn modelId="{02CB2B7A-9EFB-45B8-A6CE-FF5AC14F26EC}" type="presOf" srcId="{4A036B3D-4E50-4818-A8B5-95A7BF7DC2A4}" destId="{496F27C9-F38A-4E95-BD6A-0CE656636D0E}" srcOrd="0" destOrd="1" presId="urn:microsoft.com/office/officeart/2005/8/layout/cycle4"/>
    <dgm:cxn modelId="{89814D5A-2168-4663-8AFC-5F8329A24BD4}" srcId="{D7B9C00B-4AC8-44B4-84FE-C45ACE287C41}" destId="{8FFBD521-C0FD-4CB0-8CB2-E478550430DD}" srcOrd="4" destOrd="0" parTransId="{3059CC5B-3F38-414C-8BC3-885F651DC312}" sibTransId="{47743960-311D-4D4E-A78F-0EF44F9BBA48}"/>
    <dgm:cxn modelId="{65EE0583-F87B-497F-8F7E-38EF75A23F7B}" srcId="{27D736BD-FE81-4702-B7F4-96C3B0D49648}" destId="{64834C4E-8B43-4704-92A9-130742D8128E}" srcOrd="4" destOrd="0" parTransId="{4BA59368-E4A8-4E67-A289-D78D3A202216}" sibTransId="{C4ADC610-6176-4953-B74F-C7C4309CC35E}"/>
    <dgm:cxn modelId="{EB2C0486-C0C6-4A51-A189-C5C0A7A0E0B1}" type="presOf" srcId="{470F4112-8C2F-4E0F-84CE-6570AD170C8F}" destId="{CEFEEB26-FBD6-4AFC-8FB0-15D12F352657}" srcOrd="1" destOrd="5" presId="urn:microsoft.com/office/officeart/2005/8/layout/cycle4"/>
    <dgm:cxn modelId="{01A0EE87-9CCE-42B9-A996-D114D700AADC}" type="presOf" srcId="{C8069F4A-9B61-47B1-BB98-738DC8189565}" destId="{411FF723-FA0E-4A50-A49A-786FF2108AAB}" srcOrd="0" destOrd="0" presId="urn:microsoft.com/office/officeart/2005/8/layout/cycle4"/>
    <dgm:cxn modelId="{04881889-2169-46FB-8F65-F172723169FE}" type="presOf" srcId="{7742A304-1A5B-41BC-992E-FCCED7E89814}" destId="{CEFEEB26-FBD6-4AFC-8FB0-15D12F352657}" srcOrd="1" destOrd="0" presId="urn:microsoft.com/office/officeart/2005/8/layout/cycle4"/>
    <dgm:cxn modelId="{DCCAE78D-1998-4339-A9C1-AC95211F2E0F}" srcId="{4D3A0036-3AA5-4576-94EE-C76C92E065AA}" destId="{D81EEA89-2660-4C30-ABF9-A91FD4F9657F}" srcOrd="15" destOrd="0" parTransId="{06AEA332-AC8B-46F2-837E-2CFBDE07443F}" sibTransId="{3FD739C7-C425-49AB-97C9-F5688E167BF2}"/>
    <dgm:cxn modelId="{ACDB8090-9465-46C9-ADA7-EAF39CE36A6F}" srcId="{7EAA019D-A502-4C3F-B0AB-FF4696DC1844}" destId="{734B970A-D27C-42BD-B78E-1EA27B48D7CE}" srcOrd="0" destOrd="0" parTransId="{03DD6F65-C7F0-47C9-B563-5786541673CF}" sibTransId="{8F5354FC-C624-48C6-B128-0E066653E432}"/>
    <dgm:cxn modelId="{0F4A6C92-C137-45B1-B141-9E1BF23C9A68}" srcId="{7EAA019D-A502-4C3F-B0AB-FF4696DC1844}" destId="{4A036B3D-4E50-4818-A8B5-95A7BF7DC2A4}" srcOrd="1" destOrd="0" parTransId="{54AEDF6A-9F12-481A-8673-146C24CA061A}" sibTransId="{B2E89FA6-0DE1-41C8-A532-AC1962DA0779}"/>
    <dgm:cxn modelId="{74E90494-52AC-4FF9-918C-ACCD887AC9BE}" type="presOf" srcId="{1E7B5B3C-B567-44A5-9F11-B868F6BE4D1E}" destId="{411FF723-FA0E-4A50-A49A-786FF2108AAB}" srcOrd="0" destOrd="1" presId="urn:microsoft.com/office/officeart/2005/8/layout/cycle4"/>
    <dgm:cxn modelId="{D8808A9D-DB4F-4558-813C-A05D90E7F62C}" type="presOf" srcId="{1A8DE30E-94AB-47B5-8EE0-874ED6DFD96F}" destId="{0ED6D383-841C-4CBE-8E04-C140C0694BAD}" srcOrd="1" destOrd="2" presId="urn:microsoft.com/office/officeart/2005/8/layout/cycle4"/>
    <dgm:cxn modelId="{0522D79D-F09E-4393-9A9D-489D2829B718}" type="presOf" srcId="{8FFBD521-C0FD-4CB0-8CB2-E478550430DD}" destId="{8B19E663-CB60-408E-8BAA-C0C39A3B6225}" srcOrd="0" destOrd="4" presId="urn:microsoft.com/office/officeart/2005/8/layout/cycle4"/>
    <dgm:cxn modelId="{4FEE04A2-D85D-4489-80E9-2F85BEE07233}" srcId="{B6EB5829-47C8-4E22-8703-EB72C1F66AC4}" destId="{E2164EE6-DBD3-4EFE-BEB5-725602BD6B6F}" srcOrd="4" destOrd="0" parTransId="{12185B0C-04BB-47D6-94BF-981307AAE810}" sibTransId="{43D2B818-F991-4526-B245-8E3605687E9E}"/>
    <dgm:cxn modelId="{B6396DA3-76E2-4BC8-B101-FBCD8760B9CD}" type="presOf" srcId="{E2164EE6-DBD3-4EFE-BEB5-725602BD6B6F}" destId="{863D92B5-B781-4206-8F37-FA942C172656}" srcOrd="0" destOrd="4" presId="urn:microsoft.com/office/officeart/2005/8/layout/cycle4"/>
    <dgm:cxn modelId="{AC4BE4A7-66DE-4D00-872F-8CF9F761CB09}" type="presOf" srcId="{507B3407-D961-4343-8DF4-DE797175D91D}" destId="{8B19E663-CB60-408E-8BAA-C0C39A3B6225}" srcOrd="0" destOrd="1" presId="urn:microsoft.com/office/officeart/2005/8/layout/cycle4"/>
    <dgm:cxn modelId="{A125FAAC-CD30-43D4-83DA-184ED574A774}" srcId="{D7B9C00B-4AC8-44B4-84FE-C45ACE287C41}" destId="{507B3407-D961-4343-8DF4-DE797175D91D}" srcOrd="1" destOrd="0" parTransId="{ACF03F9D-E63E-45F9-8647-2A029A9FBF08}" sibTransId="{91270F47-84A4-4936-B17B-E125DF0E8EA0}"/>
    <dgm:cxn modelId="{87B563AE-7078-4BCE-B1AD-6DB58038BA61}" type="presOf" srcId="{DA69DC0A-0638-4AA5-9170-F4B7FEF0E995}" destId="{CEFEEB26-FBD6-4AFC-8FB0-15D12F352657}" srcOrd="1" destOrd="2" presId="urn:microsoft.com/office/officeart/2005/8/layout/cycle4"/>
    <dgm:cxn modelId="{947E9CB0-8382-4DA8-8EBD-F27D84620C76}" srcId="{27D736BD-FE81-4702-B7F4-96C3B0D49648}" destId="{C8069F4A-9B61-47B1-BB98-738DC8189565}" srcOrd="0" destOrd="0" parTransId="{C4FA1A63-4B8E-4735-A102-0AE6B0A31A5D}" sibTransId="{26368840-631D-4884-9FEB-2917FB220782}"/>
    <dgm:cxn modelId="{88AA0FB2-7258-4997-B53A-F64F7D436466}" srcId="{4D3A0036-3AA5-4576-94EE-C76C92E065AA}" destId="{D7B9C00B-4AC8-44B4-84FE-C45ACE287C41}" srcOrd="1" destOrd="0" parTransId="{9ED2F8B8-7836-402C-A5A7-8D7BBFCF9248}" sibTransId="{2E1B0F23-BACB-4B8C-8AFB-E34C0459B821}"/>
    <dgm:cxn modelId="{E34D8DB5-A987-4C9F-B3B7-0106A238EA0F}" srcId="{D7B9C00B-4AC8-44B4-84FE-C45ACE287C41}" destId="{609DA61B-09D4-4903-9F3E-AA6EBD5170D6}" srcOrd="0" destOrd="0" parTransId="{9B2459AD-7977-425D-9C36-7C291033462B}" sibTransId="{5AADAE06-A45E-4136-BE9D-B5D7607200CD}"/>
    <dgm:cxn modelId="{72EFB1B9-E955-43D8-95A1-0CB05D7A1710}" srcId="{4D3A0036-3AA5-4576-94EE-C76C92E065AA}" destId="{56F6820E-4FF4-4C5F-B6AE-9AC37E9EDA32}" srcOrd="5" destOrd="0" parTransId="{0433508C-6694-4EBC-9F0D-7B148DB3E641}" sibTransId="{966C7E73-EE02-47C1-8541-17C5C5707300}"/>
    <dgm:cxn modelId="{3FFF38BB-AF2F-4FE6-A1DC-738CEEA5F3DA}" type="presOf" srcId="{734B970A-D27C-42BD-B78E-1EA27B48D7CE}" destId="{8FE29438-B22F-4794-B0D8-481D31D76448}" srcOrd="1" destOrd="0" presId="urn:microsoft.com/office/officeart/2005/8/layout/cycle4"/>
    <dgm:cxn modelId="{1C42A7BB-44B7-41DD-ACD2-0F7F917037FA}" type="presOf" srcId="{3E4B4DE6-77B4-4B7A-B000-F270B77FEAF7}" destId="{0ED6D383-841C-4CBE-8E04-C140C0694BAD}" srcOrd="1" destOrd="5" presId="urn:microsoft.com/office/officeart/2005/8/layout/cycle4"/>
    <dgm:cxn modelId="{930509C7-FDE2-413E-9E13-F2A5DED610E0}" type="presOf" srcId="{1A8DE30E-94AB-47B5-8EE0-874ED6DFD96F}" destId="{8B19E663-CB60-408E-8BAA-C0C39A3B6225}" srcOrd="0" destOrd="2" presId="urn:microsoft.com/office/officeart/2005/8/layout/cycle4"/>
    <dgm:cxn modelId="{B2F22BC8-6F2D-47C2-AB89-95EFB4565FBF}" srcId="{B6EB5829-47C8-4E22-8703-EB72C1F66AC4}" destId="{7742A304-1A5B-41BC-992E-FCCED7E89814}" srcOrd="0" destOrd="0" parTransId="{88D902AB-6C6A-4229-B563-E80E2873CD4A}" sibTransId="{83B7CC92-5110-4760-83C9-874D14FC5BB7}"/>
    <dgm:cxn modelId="{1AA855CC-CC33-4210-9D91-B0E0206B0E35}" srcId="{4D3A0036-3AA5-4576-94EE-C76C92E065AA}" destId="{7EAA019D-A502-4C3F-B0AB-FF4696DC1844}" srcOrd="3" destOrd="0" parTransId="{AB802594-418D-4C6F-AC02-06ACF1914F3B}" sibTransId="{1C178CDE-100D-407F-82C8-E2E8D2F745E1}"/>
    <dgm:cxn modelId="{FFDF71CE-AF2C-40CD-BF57-C7D74E0DD460}" srcId="{4D3A0036-3AA5-4576-94EE-C76C92E065AA}" destId="{B6EB5829-47C8-4E22-8703-EB72C1F66AC4}" srcOrd="0" destOrd="0" parTransId="{C9CE301D-EB82-4681-86B3-212A23BF455F}" sibTransId="{CFFCF1D3-326F-49ED-9F27-A9952B6ECA37}"/>
    <dgm:cxn modelId="{7533D0D0-66A9-4C4B-A84D-9C028828752B}" type="presOf" srcId="{DA69DC0A-0638-4AA5-9170-F4B7FEF0E995}" destId="{863D92B5-B781-4206-8F37-FA942C172656}" srcOrd="0" destOrd="2" presId="urn:microsoft.com/office/officeart/2005/8/layout/cycle4"/>
    <dgm:cxn modelId="{D78E37D8-6196-4450-B3CE-411E83605292}" srcId="{4D3A0036-3AA5-4576-94EE-C76C92E065AA}" destId="{15BC23DB-2FAA-4B97-B511-15F463CF7259}" srcOrd="7" destOrd="0" parTransId="{62CE4D2F-A0E2-45B3-9758-E8396477627A}" sibTransId="{8D44D401-442D-4F32-9F99-9040379AA8CB}"/>
    <dgm:cxn modelId="{DF4D1DE0-6881-4730-9855-768064CB3974}" srcId="{4D3A0036-3AA5-4576-94EE-C76C92E065AA}" destId="{FD7184EE-656F-494C-9556-C230B649EB24}" srcOrd="8" destOrd="0" parTransId="{6DA0B5B9-434D-46CB-8654-721713EC756B}" sibTransId="{E1F3FD2A-FC0B-482C-8A07-8C2338FCA555}"/>
    <dgm:cxn modelId="{1790EDE1-BC60-473B-BA2F-77F5DC09912F}" type="presOf" srcId="{6366A7FE-3EE4-4F8B-A7BD-8A1FD4C2E0D6}" destId="{8FE29438-B22F-4794-B0D8-481D31D76448}" srcOrd="1" destOrd="2" presId="urn:microsoft.com/office/officeart/2005/8/layout/cycle4"/>
    <dgm:cxn modelId="{84982FE6-E77F-4BF4-AE02-C5ED04DA2129}" type="presOf" srcId="{48A0B31D-199D-440A-98AB-F2B9BDFFF9A4}" destId="{8B19E663-CB60-408E-8BAA-C0C39A3B6225}" srcOrd="0" destOrd="8" presId="urn:microsoft.com/office/officeart/2005/8/layout/cycle4"/>
    <dgm:cxn modelId="{6F6C33EA-F034-420B-8D5C-4AFD01FC74A1}" srcId="{7EAA019D-A502-4C3F-B0AB-FF4696DC1844}" destId="{DA31635F-DB25-4ABD-999C-25728F4F134B}" srcOrd="3" destOrd="0" parTransId="{90A61E4E-9DA0-431F-9127-F1A4E8AE111B}" sibTransId="{6B3DC65B-7C1A-4207-A9BF-76B8668C7AD6}"/>
    <dgm:cxn modelId="{7EB87AEB-9B9A-4FC4-BAA9-743F2AFE740E}" type="presOf" srcId="{FEB02ECB-8AA5-457E-8B5B-DBE5403A4D57}" destId="{9ED2FCE2-43A9-47E6-9716-F17DAB42BC1B}" srcOrd="1" destOrd="2" presId="urn:microsoft.com/office/officeart/2005/8/layout/cycle4"/>
    <dgm:cxn modelId="{724D0EED-DA55-42E7-A617-B4B917D9209B}" srcId="{D7B9C00B-4AC8-44B4-84FE-C45ACE287C41}" destId="{64997ABB-2A17-4125-81A3-05243AA91900}" srcOrd="6" destOrd="0" parTransId="{78ED28C7-D2A2-4C22-9F4D-1928A4516153}" sibTransId="{2C609ED3-EF1E-4824-919A-DC394B020FC5}"/>
    <dgm:cxn modelId="{95545AF1-45C9-42B0-80E4-619D2B949189}" type="presOf" srcId="{507B3407-D961-4343-8DF4-DE797175D91D}" destId="{0ED6D383-841C-4CBE-8E04-C140C0694BAD}" srcOrd="1" destOrd="1" presId="urn:microsoft.com/office/officeart/2005/8/layout/cycle4"/>
    <dgm:cxn modelId="{5CD65AF3-04B1-46B7-A1DB-1B6BECD62545}" srcId="{4D3A0036-3AA5-4576-94EE-C76C92E065AA}" destId="{1F3DC7D9-27E4-438F-B5E2-643F39285EB3}" srcOrd="9" destOrd="0" parTransId="{71A0725E-DC8D-480C-A86D-F0BBE4FD27B4}" sibTransId="{67E7F288-8495-4052-AE83-8AA74F844BD2}"/>
    <dgm:cxn modelId="{29DF98F3-454D-4720-B4F8-24AC112EA34B}" srcId="{27D736BD-FE81-4702-B7F4-96C3B0D49648}" destId="{792D1E26-89EA-495F-A199-2751105068C7}" srcOrd="3" destOrd="0" parTransId="{A6CF3588-9101-4D89-906A-293612810440}" sibTransId="{6C2C9FDF-FC1A-4195-BFC0-ADA2383FD6D8}"/>
    <dgm:cxn modelId="{A189DCF3-D770-4218-A572-F2E5DFE0997E}" type="presOf" srcId="{BA697E74-17E9-4AD9-8513-5FE6C90B5C59}" destId="{CEFEEB26-FBD6-4AFC-8FB0-15D12F352657}" srcOrd="1" destOrd="1" presId="urn:microsoft.com/office/officeart/2005/8/layout/cycle4"/>
    <dgm:cxn modelId="{D865FAFB-F796-4FB2-8C22-678D6FB33A32}" srcId="{D7B9C00B-4AC8-44B4-84FE-C45ACE287C41}" destId="{3E4B4DE6-77B4-4B7A-B000-F270B77FEAF7}" srcOrd="5" destOrd="0" parTransId="{24B1006F-A22C-41E1-8C80-74D64596594E}" sibTransId="{1B6729AA-3C3A-48C1-A6A6-8CDD45BC1D0C}"/>
    <dgm:cxn modelId="{2DD5F7FC-2355-4A63-9BBB-E37F1AF4F4A0}" type="presOf" srcId="{B6EB5829-47C8-4E22-8703-EB72C1F66AC4}" destId="{8650901A-31C2-42E6-A22F-05EFF57C161D}" srcOrd="0" destOrd="0" presId="urn:microsoft.com/office/officeart/2005/8/layout/cycle4"/>
    <dgm:cxn modelId="{4945A2C4-DAD0-4FA7-A526-63BBB7601CEF}" type="presParOf" srcId="{5FE57103-6643-48E1-A9C0-426A9F6F75B6}" destId="{EAA0F3B3-0408-41CF-AA8B-F5D64D0F298D}" srcOrd="0" destOrd="0" presId="urn:microsoft.com/office/officeart/2005/8/layout/cycle4"/>
    <dgm:cxn modelId="{EE85FCF5-C716-4321-9C94-8AA566FF8AB2}" type="presParOf" srcId="{EAA0F3B3-0408-41CF-AA8B-F5D64D0F298D}" destId="{1A9A6FFA-99E0-4A9D-B2C0-78722BE8C8C3}" srcOrd="0" destOrd="0" presId="urn:microsoft.com/office/officeart/2005/8/layout/cycle4"/>
    <dgm:cxn modelId="{84E0112D-5FDD-4517-8392-5569C6D459FB}" type="presParOf" srcId="{1A9A6FFA-99E0-4A9D-B2C0-78722BE8C8C3}" destId="{863D92B5-B781-4206-8F37-FA942C172656}" srcOrd="0" destOrd="0" presId="urn:microsoft.com/office/officeart/2005/8/layout/cycle4"/>
    <dgm:cxn modelId="{30A205F7-3CE3-4B4F-BAB5-FBFBA2AC1646}" type="presParOf" srcId="{1A9A6FFA-99E0-4A9D-B2C0-78722BE8C8C3}" destId="{CEFEEB26-FBD6-4AFC-8FB0-15D12F352657}" srcOrd="1" destOrd="0" presId="urn:microsoft.com/office/officeart/2005/8/layout/cycle4"/>
    <dgm:cxn modelId="{6DF9FF31-0B09-4140-BD43-519D94243981}" type="presParOf" srcId="{EAA0F3B3-0408-41CF-AA8B-F5D64D0F298D}" destId="{D9EA2241-CA61-400E-8351-113ED9A148C6}" srcOrd="1" destOrd="0" presId="urn:microsoft.com/office/officeart/2005/8/layout/cycle4"/>
    <dgm:cxn modelId="{520F0906-495C-4A9C-A4DD-FF251A0F0420}" type="presParOf" srcId="{D9EA2241-CA61-400E-8351-113ED9A148C6}" destId="{8B19E663-CB60-408E-8BAA-C0C39A3B6225}" srcOrd="0" destOrd="0" presId="urn:microsoft.com/office/officeart/2005/8/layout/cycle4"/>
    <dgm:cxn modelId="{92F834A9-189C-4E98-BCBE-4A975BDCEB9C}" type="presParOf" srcId="{D9EA2241-CA61-400E-8351-113ED9A148C6}" destId="{0ED6D383-841C-4CBE-8E04-C140C0694BAD}" srcOrd="1" destOrd="0" presId="urn:microsoft.com/office/officeart/2005/8/layout/cycle4"/>
    <dgm:cxn modelId="{D790685C-638C-4F77-B447-9F0E5C99139D}" type="presParOf" srcId="{EAA0F3B3-0408-41CF-AA8B-F5D64D0F298D}" destId="{FF4CC40B-906B-4F38-9F0E-D62236E58FDF}" srcOrd="2" destOrd="0" presId="urn:microsoft.com/office/officeart/2005/8/layout/cycle4"/>
    <dgm:cxn modelId="{B3FBA599-31F4-48DA-9699-B0AE2BA06659}" type="presParOf" srcId="{FF4CC40B-906B-4F38-9F0E-D62236E58FDF}" destId="{411FF723-FA0E-4A50-A49A-786FF2108AAB}" srcOrd="0" destOrd="0" presId="urn:microsoft.com/office/officeart/2005/8/layout/cycle4"/>
    <dgm:cxn modelId="{6EF97576-8375-4BC1-AA8E-B54021620052}" type="presParOf" srcId="{FF4CC40B-906B-4F38-9F0E-D62236E58FDF}" destId="{9ED2FCE2-43A9-47E6-9716-F17DAB42BC1B}" srcOrd="1" destOrd="0" presId="urn:microsoft.com/office/officeart/2005/8/layout/cycle4"/>
    <dgm:cxn modelId="{D7EDFE30-2812-446F-94FA-5AFA0B47278E}" type="presParOf" srcId="{EAA0F3B3-0408-41CF-AA8B-F5D64D0F298D}" destId="{9354A3EB-C903-4A33-94F0-4B6E2BD1E360}" srcOrd="3" destOrd="0" presId="urn:microsoft.com/office/officeart/2005/8/layout/cycle4"/>
    <dgm:cxn modelId="{07AE2DB9-44C5-4073-8FE4-A19D8D3BEDAC}" type="presParOf" srcId="{9354A3EB-C903-4A33-94F0-4B6E2BD1E360}" destId="{496F27C9-F38A-4E95-BD6A-0CE656636D0E}" srcOrd="0" destOrd="0" presId="urn:microsoft.com/office/officeart/2005/8/layout/cycle4"/>
    <dgm:cxn modelId="{CC35E1C6-196E-49F5-9D74-83A029809335}" type="presParOf" srcId="{9354A3EB-C903-4A33-94F0-4B6E2BD1E360}" destId="{8FE29438-B22F-4794-B0D8-481D31D76448}" srcOrd="1" destOrd="0" presId="urn:microsoft.com/office/officeart/2005/8/layout/cycle4"/>
    <dgm:cxn modelId="{F3242102-F299-4D12-B06C-5CBB58D4325F}" type="presParOf" srcId="{EAA0F3B3-0408-41CF-AA8B-F5D64D0F298D}" destId="{6DFDD062-C848-4B07-BE60-AA46669E2E1E}" srcOrd="4" destOrd="0" presId="urn:microsoft.com/office/officeart/2005/8/layout/cycle4"/>
    <dgm:cxn modelId="{25630AC5-EB99-4321-824E-4CE8A4B40B38}" type="presParOf" srcId="{5FE57103-6643-48E1-A9C0-426A9F6F75B6}" destId="{D6667B5E-4835-4F43-AF55-34F977322DFA}" srcOrd="1" destOrd="0" presId="urn:microsoft.com/office/officeart/2005/8/layout/cycle4"/>
    <dgm:cxn modelId="{CAB031DF-5744-4A31-916F-6A2F3BAA32E9}" type="presParOf" srcId="{D6667B5E-4835-4F43-AF55-34F977322DFA}" destId="{8650901A-31C2-42E6-A22F-05EFF57C161D}" srcOrd="0" destOrd="0" presId="urn:microsoft.com/office/officeart/2005/8/layout/cycle4"/>
    <dgm:cxn modelId="{4FD2EAD2-D667-4B97-BC67-48DF1510DFDC}" type="presParOf" srcId="{D6667B5E-4835-4F43-AF55-34F977322DFA}" destId="{72B6C230-5117-45FA-84CB-32AC51253C78}" srcOrd="1" destOrd="0" presId="urn:microsoft.com/office/officeart/2005/8/layout/cycle4"/>
    <dgm:cxn modelId="{28E318CA-2C34-4163-BF96-B7ACDF45E6B9}" type="presParOf" srcId="{D6667B5E-4835-4F43-AF55-34F977322DFA}" destId="{00B50C44-E679-46AD-93DB-4A10BA5389B7}" srcOrd="2" destOrd="0" presId="urn:microsoft.com/office/officeart/2005/8/layout/cycle4"/>
    <dgm:cxn modelId="{127D879E-3BA3-49CD-80BE-D44A0AFF77B4}" type="presParOf" srcId="{D6667B5E-4835-4F43-AF55-34F977322DFA}" destId="{150FEAE8-284B-4391-8007-C229C627033F}" srcOrd="3" destOrd="0" presId="urn:microsoft.com/office/officeart/2005/8/layout/cycle4"/>
    <dgm:cxn modelId="{A1CC81AA-128E-4F68-ACAF-A9D417B80B7B}" type="presParOf" srcId="{D6667B5E-4835-4F43-AF55-34F977322DFA}" destId="{2D392F95-02E0-4C1E-8BD5-9755653D56F6}" srcOrd="4" destOrd="0" presId="urn:microsoft.com/office/officeart/2005/8/layout/cycle4"/>
    <dgm:cxn modelId="{8945CF32-789B-43FE-9E2E-A92C041E20A5}" type="presParOf" srcId="{5FE57103-6643-48E1-A9C0-426A9F6F75B6}" destId="{DE238547-B386-42EF-893D-8D623829F060}" srcOrd="2" destOrd="0" presId="urn:microsoft.com/office/officeart/2005/8/layout/cycle4"/>
    <dgm:cxn modelId="{91A31450-2570-4DD8-ADCF-61B7A880FDDF}" type="presParOf" srcId="{5FE57103-6643-48E1-A9C0-426A9F6F75B6}" destId="{F18DA359-8F85-430E-98B1-238D710868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FF723-FA0E-4A50-A49A-786FF2108AAB}">
      <dsp:nvSpPr>
        <dsp:cNvPr id="0" name=""/>
        <dsp:cNvSpPr/>
      </dsp:nvSpPr>
      <dsp:spPr>
        <a:xfrm>
          <a:off x="1135488" y="3391474"/>
          <a:ext cx="2635742" cy="1595919"/>
        </a:xfrm>
        <a:prstGeom prst="roundRect">
          <a:avLst>
            <a:gd name="adj" fmla="val 10000"/>
          </a:avLst>
        </a:prstGeom>
        <a:solidFill>
          <a:schemeClr val="bg1">
            <a:lumMod val="90000"/>
            <a:lumOff val="1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1" indent="0" algn="l" defTabSz="179388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u="none" kern="1200" dirty="0">
              <a:solidFill>
                <a:schemeClr val="bg2"/>
              </a:solidFill>
              <a:latin typeface="Arial Narrow" panose="020B0606020202030204" pitchFamily="34" charset="0"/>
            </a:rPr>
            <a:t>Manejo de Fincas</a:t>
          </a:r>
        </a:p>
        <a:p>
          <a:pPr marL="0" lvl="1" indent="0" algn="l" defTabSz="179388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u="none" kern="1200" dirty="0">
              <a:solidFill>
                <a:schemeClr val="bg2"/>
              </a:solidFill>
              <a:latin typeface="Arial Narrow" panose="020B0606020202030204" pitchFamily="34" charset="0"/>
            </a:rPr>
            <a:t>Agroforestería/ Silvopastoril</a:t>
          </a:r>
        </a:p>
        <a:p>
          <a:pPr marL="0" lvl="1" indent="0" algn="l" defTabSz="179388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u="none" kern="1200" dirty="0">
              <a:solidFill>
                <a:schemeClr val="bg2"/>
              </a:solidFill>
              <a:latin typeface="Arial Narrow" panose="020B0606020202030204" pitchFamily="34" charset="0"/>
            </a:rPr>
            <a:t>Ganadería Intensiva</a:t>
          </a:r>
        </a:p>
        <a:p>
          <a:pPr marL="0" lvl="1" indent="0" algn="l" defTabSz="179388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u="none" kern="1200" dirty="0">
              <a:solidFill>
                <a:schemeClr val="bg2"/>
              </a:solidFill>
              <a:latin typeface="Arial Narrow" panose="020B0606020202030204" pitchFamily="34" charset="0"/>
            </a:rPr>
            <a:t>Prácticas Ambientales</a:t>
          </a:r>
        </a:p>
        <a:p>
          <a:pPr marL="0" lvl="1" indent="0" algn="l" defTabSz="179388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u="none" kern="1200" dirty="0">
              <a:solidFill>
                <a:schemeClr val="bg2"/>
              </a:solidFill>
              <a:latin typeface="Arial Narrow" panose="020B0606020202030204" pitchFamily="34" charset="0"/>
            </a:rPr>
            <a:t>Mejoramiento de Stock de Carbono</a:t>
          </a:r>
        </a:p>
      </dsp:txBody>
      <dsp:txXfrm>
        <a:off x="1961268" y="3825511"/>
        <a:ext cx="1774905" cy="1126825"/>
      </dsp:txXfrm>
    </dsp:sp>
    <dsp:sp modelId="{496F27C9-F38A-4E95-BD6A-0CE656636D0E}">
      <dsp:nvSpPr>
        <dsp:cNvPr id="0" name=""/>
        <dsp:cNvSpPr/>
      </dsp:nvSpPr>
      <dsp:spPr>
        <a:xfrm>
          <a:off x="7002887" y="3388074"/>
          <a:ext cx="2643614" cy="1603519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Servicios Eco Sistémicos</a:t>
          </a:r>
        </a:p>
        <a:p>
          <a:pPr marL="0" lvl="1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Beneficios y Co-Beneficios</a:t>
          </a:r>
        </a:p>
        <a:p>
          <a:pPr marL="0" lvl="1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Conservación “BOSAWAS”</a:t>
          </a:r>
        </a:p>
        <a:p>
          <a:pPr marL="0" lvl="1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Conservación de Stock de Carbono</a:t>
          </a:r>
        </a:p>
      </dsp:txBody>
      <dsp:txXfrm>
        <a:off x="7038111" y="3824178"/>
        <a:ext cx="1780082" cy="1132191"/>
      </dsp:txXfrm>
    </dsp:sp>
    <dsp:sp modelId="{8B19E663-CB60-408E-8BAA-C0C39A3B6225}">
      <dsp:nvSpPr>
        <dsp:cNvPr id="0" name=""/>
        <dsp:cNvSpPr/>
      </dsp:nvSpPr>
      <dsp:spPr>
        <a:xfrm>
          <a:off x="6275875" y="156236"/>
          <a:ext cx="3286831" cy="2171887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Adaptación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Matriz Energética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Manejo de Cuencas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Reducción de Riesgo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Bono Forestal-Ambiental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Estrategia Costa Caribe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Estrategia Leña y Carbón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Mejoramiento de Stock de Carbono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REDD+</a:t>
          </a:r>
        </a:p>
      </dsp:txBody>
      <dsp:txXfrm>
        <a:off x="7309633" y="203945"/>
        <a:ext cx="2205363" cy="1533497"/>
      </dsp:txXfrm>
    </dsp:sp>
    <dsp:sp modelId="{863D92B5-B781-4206-8F37-FA942C172656}">
      <dsp:nvSpPr>
        <dsp:cNvPr id="0" name=""/>
        <dsp:cNvSpPr/>
      </dsp:nvSpPr>
      <dsp:spPr>
        <a:xfrm>
          <a:off x="1241848" y="198104"/>
          <a:ext cx="3142884" cy="2088151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Control y Regulación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Certificación Forestal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Manejo Forestal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Cadena de Valor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Incremento de Stock de Carbono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NI" sz="1200" b="1" kern="1200" dirty="0">
              <a:solidFill>
                <a:schemeClr val="bg2"/>
              </a:solidFill>
              <a:latin typeface="Arial Narrow" panose="020B0606020202030204" pitchFamily="34" charset="0"/>
            </a:rPr>
            <a:t>REDD+</a:t>
          </a:r>
        </a:p>
      </dsp:txBody>
      <dsp:txXfrm>
        <a:off x="1287718" y="243974"/>
        <a:ext cx="2108279" cy="1474373"/>
      </dsp:txXfrm>
    </dsp:sp>
    <dsp:sp modelId="{8650901A-31C2-42E6-A22F-05EFF57C161D}">
      <dsp:nvSpPr>
        <dsp:cNvPr id="0" name=""/>
        <dsp:cNvSpPr/>
      </dsp:nvSpPr>
      <dsp:spPr>
        <a:xfrm>
          <a:off x="2977277" y="356672"/>
          <a:ext cx="2169762" cy="2169762"/>
        </a:xfrm>
        <a:prstGeom prst="pieWedg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>
              <a:latin typeface="Arial Narrow" panose="020B0606020202030204" pitchFamily="34" charset="0"/>
            </a:rPr>
            <a:t>Programa Forestal Nacional</a:t>
          </a:r>
        </a:p>
      </dsp:txBody>
      <dsp:txXfrm>
        <a:off x="3612786" y="992181"/>
        <a:ext cx="1534253" cy="1534253"/>
      </dsp:txXfrm>
    </dsp:sp>
    <dsp:sp modelId="{72B6C230-5117-45FA-84CB-32AC51253C78}">
      <dsp:nvSpPr>
        <dsp:cNvPr id="0" name=""/>
        <dsp:cNvSpPr/>
      </dsp:nvSpPr>
      <dsp:spPr>
        <a:xfrm rot="5400000">
          <a:off x="5247260" y="356672"/>
          <a:ext cx="2169762" cy="2169762"/>
        </a:xfrm>
        <a:prstGeom prst="pieWedg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>
              <a:latin typeface="Arial Narrow" panose="020B0606020202030204" pitchFamily="34" charset="0"/>
            </a:rPr>
            <a:t>Estrategia Ambiental y Cambio Climático</a:t>
          </a:r>
        </a:p>
      </dsp:txBody>
      <dsp:txXfrm rot="-5400000">
        <a:off x="5247260" y="992181"/>
        <a:ext cx="1534253" cy="1534253"/>
      </dsp:txXfrm>
    </dsp:sp>
    <dsp:sp modelId="{00B50C44-E679-46AD-93DB-4A10BA5389B7}">
      <dsp:nvSpPr>
        <dsp:cNvPr id="0" name=""/>
        <dsp:cNvSpPr/>
      </dsp:nvSpPr>
      <dsp:spPr>
        <a:xfrm rot="10800000">
          <a:off x="5247260" y="2626655"/>
          <a:ext cx="2169762" cy="2169762"/>
        </a:xfrm>
        <a:prstGeom prst="pieWedg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>
              <a:latin typeface="Arial Narrow" panose="020B0606020202030204" pitchFamily="34" charset="0"/>
            </a:rPr>
            <a:t>Agricultura Sostenible y Reconversión Ganadera</a:t>
          </a:r>
        </a:p>
      </dsp:txBody>
      <dsp:txXfrm rot="10800000">
        <a:off x="5247260" y="2626655"/>
        <a:ext cx="1534253" cy="1534253"/>
      </dsp:txXfrm>
    </dsp:sp>
    <dsp:sp modelId="{150FEAE8-284B-4391-8007-C229C627033F}">
      <dsp:nvSpPr>
        <dsp:cNvPr id="0" name=""/>
        <dsp:cNvSpPr/>
      </dsp:nvSpPr>
      <dsp:spPr>
        <a:xfrm rot="16200000">
          <a:off x="3004616" y="2626655"/>
          <a:ext cx="2169762" cy="216976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>
              <a:latin typeface="Arial Narrow" panose="020B0606020202030204" pitchFamily="34" charset="0"/>
            </a:rPr>
            <a:t>Biodiversidad y Áreas Protegidas</a:t>
          </a:r>
        </a:p>
      </dsp:txBody>
      <dsp:txXfrm rot="5400000">
        <a:off x="3640125" y="2626655"/>
        <a:ext cx="1534253" cy="1534253"/>
      </dsp:txXfrm>
    </dsp:sp>
    <dsp:sp modelId="{DE238547-B386-42EF-893D-8D623829F060}">
      <dsp:nvSpPr>
        <dsp:cNvPr id="0" name=""/>
        <dsp:cNvSpPr/>
      </dsp:nvSpPr>
      <dsp:spPr>
        <a:xfrm>
          <a:off x="4822578" y="2125555"/>
          <a:ext cx="749144" cy="6514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DA359-8F85-430E-98B1-238D710868CB}">
      <dsp:nvSpPr>
        <dsp:cNvPr id="0" name=""/>
        <dsp:cNvSpPr/>
      </dsp:nvSpPr>
      <dsp:spPr>
        <a:xfrm rot="10800000">
          <a:off x="4822578" y="2376105"/>
          <a:ext cx="749144" cy="6514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0C32-EB4B-473E-8CD0-E73336EAF2A0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13FB3-AFDC-4581-A9E8-9EC69E7601B0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727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b="1" dirty="0">
                <a:latin typeface="Arial Narrow" panose="020B0606020202030204" pitchFamily="34" charset="0"/>
                <a:cs typeface="Arial" panose="020B0604020202020204" pitchFamily="34" charset="0"/>
              </a:rPr>
              <a:t>El Desarrollo Humano de la Costa Caribe de Nicaragua está estrechamente ligado a la consolidación del Proceso de Autonomía</a:t>
            </a:r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, sentando las bases tanto para alcanzar el bienestar material, a partir del uso sostenible de nuestros recursos naturales, culturales y escénicos, como para lograr una democracia multiétnica e intercultural en los que pueblos originarios, pueblos afrodescendientes y mestizos costeños puedan vivir y progresar en paz y armonía.</a:t>
            </a:r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5BFBE-EE85-48F8-889A-D6C3008A34D6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061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34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605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3411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1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36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6077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2724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2787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5607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085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47570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2036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6004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4686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72097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204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844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9248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295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492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8408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108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164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8298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4684-98D8-4331-85A0-890D6B094A5A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6215-8E4D-4602-B225-83FEC3D7027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5585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Nicaragua\Documents\Gabriel Sanchez\2014\Diseños\Plantilla PowerPoint\Internas-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192E-72F3-4DFC-82AC-80AA1BFEA4A1}" type="datetimeFigureOut">
              <a:rPr lang="es-NI" smtClean="0"/>
              <a:t>9/11/2020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7D86-058C-4768-882C-8122D477C17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91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wmf"/><Relationship Id="rId7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37084105" descr="fondoPapeleria2019_20">
            <a:extLst>
              <a:ext uri="{FF2B5EF4-FFF2-40B4-BE49-F238E27FC236}">
                <a16:creationId xmlns:a16="http://schemas.microsoft.com/office/drawing/2014/main" id="{58B55E34-FE94-4EDF-A800-1EDA9627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6" y="3678806"/>
            <a:ext cx="2835325" cy="3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CF1258-9B24-4C9D-9357-CFF3563578C5}"/>
              </a:ext>
            </a:extLst>
          </p:cNvPr>
          <p:cNvSpPr txBox="1"/>
          <p:nvPr/>
        </p:nvSpPr>
        <p:spPr>
          <a:xfrm>
            <a:off x="379828" y="1526155"/>
            <a:ext cx="8398413" cy="19028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NI"/>
            </a:defPPr>
            <a:lvl1pPr>
              <a:defRPr sz="36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>
              <a:defRPr sz="5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 algn="just"/>
            <a:r>
              <a:rPr lang="en-US" dirty="0"/>
              <a:t>Nicaragua: </a:t>
            </a:r>
            <a:r>
              <a:rPr lang="es-NI" sz="3200" b="0"/>
              <a:t>Metodología para </a:t>
            </a:r>
            <a:r>
              <a:rPr lang="es-NI" sz="3200" b="0" dirty="0"/>
              <a:t>la Planificación Estratégica Territorial en el marco del Programa de Reducción de Emisiones”</a:t>
            </a:r>
            <a:endParaRPr lang="en-US" sz="3200" b="0" dirty="0"/>
          </a:p>
        </p:txBody>
      </p:sp>
      <p:pic>
        <p:nvPicPr>
          <p:cNvPr id="9" name="Imagen 8" descr="topPapeleria2020">
            <a:extLst>
              <a:ext uri="{FF2B5EF4-FFF2-40B4-BE49-F238E27FC236}">
                <a16:creationId xmlns:a16="http://schemas.microsoft.com/office/drawing/2014/main" id="{BA2B9CA7-E827-4F62-A2F9-C6C1AB35BA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168813"/>
            <a:ext cx="8398413" cy="117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id="{46A94EA4-8921-4D8E-B389-127B2382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9" y="3861871"/>
            <a:ext cx="2120857" cy="1287279"/>
          </a:xfrm>
          <a:prstGeom prst="rect">
            <a:avLst/>
          </a:prstGeom>
        </p:spPr>
      </p:pic>
      <p:pic>
        <p:nvPicPr>
          <p:cNvPr id="11" name="6 Imagen">
            <a:extLst>
              <a:ext uri="{FF2B5EF4-FFF2-40B4-BE49-F238E27FC236}">
                <a16:creationId xmlns:a16="http://schemas.microsoft.com/office/drawing/2014/main" id="{37CDC6EF-D780-4985-A8D6-609D41F101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4512363" y="3861873"/>
            <a:ext cx="1885071" cy="1287278"/>
          </a:xfrm>
          <a:prstGeom prst="rect">
            <a:avLst/>
          </a:prstGeom>
        </p:spPr>
      </p:pic>
      <p:pic>
        <p:nvPicPr>
          <p:cNvPr id="2050" name="Picture 2" descr="Reserva Biológica Indio Maíz">
            <a:extLst>
              <a:ext uri="{FF2B5EF4-FFF2-40B4-BE49-F238E27FC236}">
                <a16:creationId xmlns:a16="http://schemas.microsoft.com/office/drawing/2014/main" id="{074929A8-9B99-433A-8B49-E7257EE6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0" y="3861871"/>
            <a:ext cx="1910372" cy="12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nds Care">
            <a:extLst>
              <a:ext uri="{FF2B5EF4-FFF2-40B4-BE49-F238E27FC236}">
                <a16:creationId xmlns:a16="http://schemas.microsoft.com/office/drawing/2014/main" id="{CB2AF595-5922-4529-9E26-0286E1EA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74" y="5208661"/>
            <a:ext cx="1907388" cy="12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73D4543-921A-4B3D-971C-D7F877E7320B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NI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Costa Caribe: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Gobernanza Territorial / Enfoque Intercultural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0E04DC-9568-4753-BB30-D2A9AB2A5F0E}"/>
              </a:ext>
            </a:extLst>
          </p:cNvPr>
          <p:cNvSpPr txBox="1"/>
          <p:nvPr/>
        </p:nvSpPr>
        <p:spPr>
          <a:xfrm>
            <a:off x="179512" y="135650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ESTRATEGIA DE DESARROLLO HUMANO DE LA COSTA CARIBE DE NICARAGUA</a:t>
            </a:r>
          </a:p>
          <a:p>
            <a:pPr algn="just"/>
            <a:endParaRPr lang="es-ES_tradnl" dirty="0">
              <a:latin typeface="Arial Narrow" panose="020B0606020202030204" pitchFamily="34" charset="0"/>
            </a:endParaRPr>
          </a:p>
          <a:p>
            <a:pPr algn="just"/>
            <a:r>
              <a:rPr lang="es-ES_tradnl" dirty="0">
                <a:latin typeface="Arial Narrow" panose="020B0606020202030204" pitchFamily="34" charset="0"/>
              </a:rPr>
              <a:t>El Plan de Desarrollo Humano de la Costa Caribe, sienta las bases para la dinamización económica, la reducción de la pobreza y el desempleo en las Regiones Autónomas y promueve inversiones sin precedentes en las áreas de infraestructura, telecomunicaciones, acceso a energía eléctrica, agroindustria, minería y transporte. Asimismo, promueve avances en la construcción de la gobernanza territorial con la demarcación y titulación de la propiedad comunal y se percibe una mayor conciencia de la identidad multiétnica e intercultural de la población costeña.</a:t>
            </a:r>
          </a:p>
          <a:p>
            <a:pPr algn="just"/>
            <a:endParaRPr lang="es-ES_tradnl" dirty="0">
              <a:latin typeface="Arial Narrow" panose="020B0606020202030204" pitchFamily="34" charset="0"/>
            </a:endParaRPr>
          </a:p>
          <a:p>
            <a:pPr algn="just"/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GOBERNANZA TERRITORIAL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endParaRPr lang="es-NI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La gobernanza territorial comienza a entenderse como una pieza fundamental de la Democracia en el Caribe Nicaragüense y una condición importante para lograr la reducción de la pobreza y el crecimiento económico, a partir del uso sostenible de nuestros recursos naturales, culturales y escénicos, incluyendo más inversiones que aseguren a la ciudadanía costeña el nivel de vida, seguridad humana y patrimonio comunal para gozar de beneficios económicos y sociales, así como recursos humanos y financieros que impulsen su propio desarrollo. Implica un esfuerzo concertado de ARMONIZACIÓN COMUNITARIA para reducir la deforestación, la colonización y la </a:t>
            </a:r>
            <a:r>
              <a:rPr lang="es-NI" dirty="0" err="1">
                <a:latin typeface="Arial Narrow" panose="020B0606020202030204" pitchFamily="34" charset="0"/>
                <a:cs typeface="Arial" panose="020B0604020202020204" pitchFamily="34" charset="0"/>
              </a:rPr>
              <a:t>aculturización</a:t>
            </a:r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NI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7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73D4543-921A-4B3D-971C-D7F877E7320B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NI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Costa Caribe: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Gobernanza Territorial - Planes Estratégicos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0E04DC-9568-4753-BB30-D2A9AB2A5F0E}"/>
              </a:ext>
            </a:extLst>
          </p:cNvPr>
          <p:cNvSpPr txBox="1"/>
          <p:nvPr/>
        </p:nvSpPr>
        <p:spPr>
          <a:xfrm>
            <a:off x="179512" y="1356504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PLANES DE DESARROLLO TERRITORIAL</a:t>
            </a:r>
          </a:p>
          <a:p>
            <a:pPr algn="just"/>
            <a:endParaRPr lang="es-ES_tradnl" sz="800" dirty="0">
              <a:latin typeface="Arial Narrow" panose="020B0606020202030204" pitchFamily="34" charset="0"/>
            </a:endParaRPr>
          </a:p>
          <a:p>
            <a:pPr algn="just"/>
            <a:r>
              <a:rPr lang="es-NI" dirty="0">
                <a:latin typeface="Arial Narrow" panose="020B0606020202030204" pitchFamily="34" charset="0"/>
              </a:rPr>
              <a:t>La Ley de Demarcación y Titulación de la Propiedad Comunal (Ley 445), ha contribuido al reconocimiento y la elección periódica de gobiernos y asambleas comunales y territoriales, electas mediante normas tradicionales y estatutos propios de los Pueblos Originarios y Afrodescendientes. </a:t>
            </a:r>
          </a:p>
          <a:p>
            <a:pPr algn="just"/>
            <a:endParaRPr lang="es-NI" sz="800" dirty="0">
              <a:latin typeface="Arial Narrow" panose="020B0606020202030204" pitchFamily="34" charset="0"/>
            </a:endParaRPr>
          </a:p>
          <a:p>
            <a:pPr algn="just"/>
            <a:r>
              <a:rPr lang="es-NI" dirty="0">
                <a:latin typeface="Arial Narrow" panose="020B0606020202030204" pitchFamily="34" charset="0"/>
              </a:rPr>
              <a:t>Cada Territorio debe formular un Plan de Desarrollo y recibe una partida presupuestaria del Presupuesto General de la República para su implementación. Asimismo, los gobiernos y asambleas comunales y territoriales deciden acerca de la implementación de proyectos de inversión pública y privada, previa la celebración de procesos de consulta libre e informada. </a:t>
            </a:r>
          </a:p>
          <a:p>
            <a:pPr algn="just"/>
            <a:endParaRPr lang="es-NI" sz="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NI" b="1" u="sng" dirty="0">
                <a:latin typeface="Arial Narrow" panose="020B0606020202030204" pitchFamily="34" charset="0"/>
                <a:cs typeface="Arial" panose="020B0604020202020204" pitchFamily="34" charset="0"/>
              </a:rPr>
              <a:t>PLANIFICACIÓN ESTRATÉGICA</a:t>
            </a:r>
          </a:p>
          <a:p>
            <a:pPr algn="just"/>
            <a:endParaRPr lang="es-NI" sz="800" b="1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Definición: Es el proceso en el que definimos una ruta a largo plazo para el logro de objetivos organizacionales, a través del análisis de la situación presente y deseada a futuro, el entorno de la comunidad y sus capacidades existentes. La planificación se hace para responder a cambios internos y externos para atender las necesidades de las y los beneficiarios. </a:t>
            </a:r>
          </a:p>
          <a:p>
            <a:pPr algn="just"/>
            <a:endParaRPr lang="es-NI" sz="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NI" b="1" dirty="0">
                <a:latin typeface="Arial Narrow" panose="020B0606020202030204" pitchFamily="34" charset="0"/>
                <a:cs typeface="Arial" panose="020B0604020202020204" pitchFamily="34" charset="0"/>
              </a:rPr>
              <a:t>CONSTRUYENDO LA MISIÓN, VISIÓN, VALORES Y FILOSOFÍA DEL PLAN ESTRATÉGICO</a:t>
            </a:r>
          </a:p>
          <a:p>
            <a:pPr marL="342900" indent="-342900" algn="just">
              <a:buAutoNum type="arabicPeriod"/>
            </a:pPr>
            <a:r>
              <a:rPr lang="es-NI" b="1" dirty="0">
                <a:latin typeface="Arial Narrow" panose="020B0606020202030204" pitchFamily="34" charset="0"/>
                <a:cs typeface="Arial" panose="020B0604020202020204" pitchFamily="34" charset="0"/>
              </a:rPr>
              <a:t>ARMONIZACIÓN DEL PLAN TERRITORIAL CON LINEAMIENTOS Y ACCIONES GENERALES DE LA ENDE+ </a:t>
            </a:r>
          </a:p>
        </p:txBody>
      </p:sp>
    </p:spTree>
    <p:extLst>
      <p:ext uri="{BB962C8B-B14F-4D97-AF65-F5344CB8AC3E}">
        <p14:creationId xmlns:p14="http://schemas.microsoft.com/office/powerpoint/2010/main" val="69814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73D4543-921A-4B3D-971C-D7F877E7320B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NI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Costa Caribe: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 Estratégica – Análisis de Contexto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E77BB9-DEC7-4F64-BCB1-6D581B04D2C6}"/>
              </a:ext>
            </a:extLst>
          </p:cNvPr>
          <p:cNvSpPr/>
          <p:nvPr/>
        </p:nvSpPr>
        <p:spPr>
          <a:xfrm>
            <a:off x="233800" y="1340768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HECTAREAS – METAS RE POR TERRITORIO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5831AFC-EFA3-48A2-BD7E-0EFD8BD8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23961"/>
              </p:ext>
            </p:extLst>
          </p:nvPr>
        </p:nvGraphicFramePr>
        <p:xfrm>
          <a:off x="344658" y="1888207"/>
          <a:ext cx="8454684" cy="36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37">
                  <a:extLst>
                    <a:ext uri="{9D8B030D-6E8A-4147-A177-3AD203B41FA5}">
                      <a16:colId xmlns:a16="http://schemas.microsoft.com/office/drawing/2014/main" val="2048610408"/>
                    </a:ext>
                  </a:extLst>
                </a:gridCol>
                <a:gridCol w="1434904">
                  <a:extLst>
                    <a:ext uri="{9D8B030D-6E8A-4147-A177-3AD203B41FA5}">
                      <a16:colId xmlns:a16="http://schemas.microsoft.com/office/drawing/2014/main" val="4130147573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1813078687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val="3042029021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787466222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3997776809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val="531069526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No.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TERRITORIO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HECTAREAS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HECTAREAS 2018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Diferencia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RE 2018 Tc02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META RE tC02/año</a:t>
                      </a:r>
                      <a:endParaRPr lang="es-NI" sz="1800" b="1" i="0" u="none" strike="noStrike" dirty="0">
                        <a:solidFill>
                          <a:srgbClr val="08274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062828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 err="1">
                          <a:effectLst/>
                          <a:latin typeface="Arial Narrow" panose="020B0606020202030204" pitchFamily="34" charset="0"/>
                        </a:rPr>
                        <a:t>Awaltara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165,696.00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146,074.00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19,622.00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668,652.00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623,803.09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461452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Pearl </a:t>
                      </a:r>
                      <a:r>
                        <a:rPr lang="es-NI" sz="1800" u="none" strike="noStrike" dirty="0" err="1">
                          <a:effectLst/>
                          <a:latin typeface="Arial Narrow" panose="020B0606020202030204" pitchFamily="34" charset="0"/>
                        </a:rPr>
                        <a:t>Lagoon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191,858.00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154,795.00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37,063.00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727,646.00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698,521.02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243885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Bluefields Creole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41,424.00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32,703.00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8,721.00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153,728.00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79,820.42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745128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Rama/ </a:t>
                      </a:r>
                      <a:r>
                        <a:rPr lang="es-NI" sz="1800" u="none" strike="noStrike" dirty="0" err="1">
                          <a:effectLst/>
                          <a:latin typeface="Arial Narrow" panose="020B0606020202030204" pitchFamily="34" charset="0"/>
                        </a:rPr>
                        <a:t>Kriol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337,932.00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294,328.12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43,603.88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NI" sz="1800" u="none" strike="noStrike">
                          <a:effectLst/>
                          <a:latin typeface="Arial Narrow" panose="020B0606020202030204" pitchFamily="34" charset="0"/>
                        </a:rPr>
                        <a:t>1,383,552.00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800" u="none" strike="noStrike" dirty="0">
                          <a:effectLst/>
                          <a:latin typeface="Arial Narrow" panose="020B0606020202030204" pitchFamily="34" charset="0"/>
                        </a:rPr>
                        <a:t>1,886,080.64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91989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C9BA296-AA70-4F99-A798-E873D7891E49}"/>
              </a:ext>
            </a:extLst>
          </p:cNvPr>
          <p:cNvSpPr txBox="1"/>
          <p:nvPr/>
        </p:nvSpPr>
        <p:spPr>
          <a:xfrm>
            <a:off x="344658" y="5781822"/>
            <a:ext cx="8454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ENTENDIENDO LA MAGNITUD DEL PROBLEMA</a:t>
            </a:r>
          </a:p>
          <a:p>
            <a:pPr algn="ctr"/>
            <a:r>
              <a:rPr lang="es-NI" b="1" dirty="0">
                <a:latin typeface="Arial Narrow" panose="020B0606020202030204" pitchFamily="34" charset="0"/>
              </a:rPr>
              <a:t>PRESENTACION DE MAPAS DE COBERTURA FORESTAL POR TERRITORIO</a:t>
            </a:r>
          </a:p>
        </p:txBody>
      </p:sp>
    </p:spTree>
    <p:extLst>
      <p:ext uri="{BB962C8B-B14F-4D97-AF65-F5344CB8AC3E}">
        <p14:creationId xmlns:p14="http://schemas.microsoft.com/office/powerpoint/2010/main" val="248036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73D4543-921A-4B3D-971C-D7F877E7320B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NI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Costa Caribe: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 Estratégica – Análisis de Contexto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7D8D26-2A15-41F8-9586-BB0A7B3B3474}"/>
              </a:ext>
            </a:extLst>
          </p:cNvPr>
          <p:cNvSpPr txBox="1"/>
          <p:nvPr/>
        </p:nvSpPr>
        <p:spPr>
          <a:xfrm>
            <a:off x="179512" y="13565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EJERCICIOS EN GRUPOS TERRITORIALES:</a:t>
            </a:r>
            <a:endParaRPr lang="es-NI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CAC72F5C-E8AD-4404-B351-FD9CB0269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864"/>
              </p:ext>
            </p:extLst>
          </p:nvPr>
        </p:nvGraphicFramePr>
        <p:xfrm>
          <a:off x="1716257" y="3483066"/>
          <a:ext cx="677731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06">
                  <a:extLst>
                    <a:ext uri="{9D8B030D-6E8A-4147-A177-3AD203B41FA5}">
                      <a16:colId xmlns:a16="http://schemas.microsoft.com/office/drawing/2014/main" val="1203790571"/>
                    </a:ext>
                  </a:extLst>
                </a:gridCol>
                <a:gridCol w="2367384">
                  <a:extLst>
                    <a:ext uri="{9D8B030D-6E8A-4147-A177-3AD203B41FA5}">
                      <a16:colId xmlns:a16="http://schemas.microsoft.com/office/drawing/2014/main" val="3229717165"/>
                    </a:ext>
                  </a:extLst>
                </a:gridCol>
                <a:gridCol w="2150827">
                  <a:extLst>
                    <a:ext uri="{9D8B030D-6E8A-4147-A177-3AD203B41FA5}">
                      <a16:colId xmlns:a16="http://schemas.microsoft.com/office/drawing/2014/main" val="855206189"/>
                    </a:ext>
                  </a:extLst>
                </a:gridCol>
              </a:tblGrid>
              <a:tr h="269419"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PROBLEMAS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PRINCIPALES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SECUNDARIOS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91574"/>
                  </a:ext>
                </a:extLst>
              </a:tr>
              <a:tr h="453757">
                <a:tc>
                  <a:txBody>
                    <a:bodyPr/>
                    <a:lstStyle/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NI" sz="13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NI" sz="13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04079"/>
                  </a:ext>
                </a:extLst>
              </a:tr>
            </a:tbl>
          </a:graphicData>
        </a:graphic>
      </p:graphicFrame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550494DF-D52D-41FF-953D-79DBFC8D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02669"/>
              </p:ext>
            </p:extLst>
          </p:nvPr>
        </p:nvGraphicFramePr>
        <p:xfrm>
          <a:off x="1716257" y="1780258"/>
          <a:ext cx="67773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328">
                  <a:extLst>
                    <a:ext uri="{9D8B030D-6E8A-4147-A177-3AD203B41FA5}">
                      <a16:colId xmlns:a16="http://schemas.microsoft.com/office/drawing/2014/main" val="1203790571"/>
                    </a:ext>
                  </a:extLst>
                </a:gridCol>
                <a:gridCol w="1694328">
                  <a:extLst>
                    <a:ext uri="{9D8B030D-6E8A-4147-A177-3AD203B41FA5}">
                      <a16:colId xmlns:a16="http://schemas.microsoft.com/office/drawing/2014/main" val="3229717165"/>
                    </a:ext>
                  </a:extLst>
                </a:gridCol>
                <a:gridCol w="1694328">
                  <a:extLst>
                    <a:ext uri="{9D8B030D-6E8A-4147-A177-3AD203B41FA5}">
                      <a16:colId xmlns:a16="http://schemas.microsoft.com/office/drawing/2014/main" val="855206189"/>
                    </a:ext>
                  </a:extLst>
                </a:gridCol>
                <a:gridCol w="1694328">
                  <a:extLst>
                    <a:ext uri="{9D8B030D-6E8A-4147-A177-3AD203B41FA5}">
                      <a16:colId xmlns:a16="http://schemas.microsoft.com/office/drawing/2014/main" val="4185830404"/>
                    </a:ext>
                  </a:extLst>
                </a:gridCol>
              </a:tblGrid>
              <a:tr h="221054"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FORTALEZAS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NIVEL DE INCIDENCIA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OPORTUNIDADES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NIVEL DE INCIDENICA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91574"/>
                  </a:ext>
                </a:extLst>
              </a:tr>
              <a:tr h="372301">
                <a:tc>
                  <a:txBody>
                    <a:bodyPr/>
                    <a:lstStyle/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ALTA, MEDIA,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ALTA, MEDIA, BAJA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04079"/>
                  </a:ext>
                </a:extLst>
              </a:tr>
              <a:tr h="221054"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DEBILIDADES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NI" sz="13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AMENAZAS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NI" sz="13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91820"/>
                  </a:ext>
                </a:extLst>
              </a:tr>
              <a:tr h="372301">
                <a:tc>
                  <a:txBody>
                    <a:bodyPr/>
                    <a:lstStyle/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ALTA, MEDIA,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300" b="1" dirty="0">
                          <a:latin typeface="Arial Narrow" panose="020B0606020202030204" pitchFamily="34" charset="0"/>
                        </a:rPr>
                        <a:t>ALTA, MEDIA, BAJA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38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5AA93DF-3D08-4F1A-8E04-82940A149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31765"/>
              </p:ext>
            </p:extLst>
          </p:nvPr>
        </p:nvGraphicFramePr>
        <p:xfrm>
          <a:off x="1716255" y="4436903"/>
          <a:ext cx="6777317" cy="1270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899">
                  <a:extLst>
                    <a:ext uri="{9D8B030D-6E8A-4147-A177-3AD203B41FA5}">
                      <a16:colId xmlns:a16="http://schemas.microsoft.com/office/drawing/2014/main" val="1153946970"/>
                    </a:ext>
                  </a:extLst>
                </a:gridCol>
                <a:gridCol w="2101162">
                  <a:extLst>
                    <a:ext uri="{9D8B030D-6E8A-4147-A177-3AD203B41FA5}">
                      <a16:colId xmlns:a16="http://schemas.microsoft.com/office/drawing/2014/main" val="963954024"/>
                    </a:ext>
                  </a:extLst>
                </a:gridCol>
                <a:gridCol w="673690">
                  <a:extLst>
                    <a:ext uri="{9D8B030D-6E8A-4147-A177-3AD203B41FA5}">
                      <a16:colId xmlns:a16="http://schemas.microsoft.com/office/drawing/2014/main" val="1804838413"/>
                    </a:ext>
                  </a:extLst>
                </a:gridCol>
                <a:gridCol w="674438">
                  <a:extLst>
                    <a:ext uri="{9D8B030D-6E8A-4147-A177-3AD203B41FA5}">
                      <a16:colId xmlns:a16="http://schemas.microsoft.com/office/drawing/2014/main" val="1673819002"/>
                    </a:ext>
                  </a:extLst>
                </a:gridCol>
                <a:gridCol w="673690">
                  <a:extLst>
                    <a:ext uri="{9D8B030D-6E8A-4147-A177-3AD203B41FA5}">
                      <a16:colId xmlns:a16="http://schemas.microsoft.com/office/drawing/2014/main" val="2940503125"/>
                    </a:ext>
                  </a:extLst>
                </a:gridCol>
                <a:gridCol w="674438">
                  <a:extLst>
                    <a:ext uri="{9D8B030D-6E8A-4147-A177-3AD203B41FA5}">
                      <a16:colId xmlns:a16="http://schemas.microsoft.com/office/drawing/2014/main" val="3489753363"/>
                    </a:ext>
                  </a:extLst>
                </a:gridCol>
              </a:tblGrid>
              <a:tr h="254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Tema REDD+</a:t>
                      </a:r>
                      <a:endParaRPr lang="es-NI" sz="13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Problemas</a:t>
                      </a:r>
                      <a:endParaRPr lang="es-NI" sz="13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Principales</a:t>
                      </a:r>
                      <a:endParaRPr lang="es-NI" sz="13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Secundarios</a:t>
                      </a:r>
                      <a:endParaRPr lang="es-NI" sz="13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3401"/>
                  </a:ext>
                </a:extLst>
              </a:tr>
              <a:tr h="254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727459"/>
                  </a:ext>
                </a:extLst>
              </a:tr>
              <a:tr h="254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Conservación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239009"/>
                  </a:ext>
                </a:extLst>
              </a:tr>
              <a:tr h="254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Regeneración Natural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913431"/>
                  </a:ext>
                </a:extLst>
              </a:tr>
              <a:tr h="254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Fines comerciales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17916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7F0C150-0F0B-4D95-BC4A-0F2B959F7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97515"/>
              </p:ext>
            </p:extLst>
          </p:nvPr>
        </p:nvGraphicFramePr>
        <p:xfrm>
          <a:off x="1716255" y="5855944"/>
          <a:ext cx="6777319" cy="830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430">
                  <a:extLst>
                    <a:ext uri="{9D8B030D-6E8A-4147-A177-3AD203B41FA5}">
                      <a16:colId xmlns:a16="http://schemas.microsoft.com/office/drawing/2014/main" val="3719280598"/>
                    </a:ext>
                  </a:extLst>
                </a:gridCol>
                <a:gridCol w="1050336">
                  <a:extLst>
                    <a:ext uri="{9D8B030D-6E8A-4147-A177-3AD203B41FA5}">
                      <a16:colId xmlns:a16="http://schemas.microsoft.com/office/drawing/2014/main" val="3059551199"/>
                    </a:ext>
                  </a:extLst>
                </a:gridCol>
                <a:gridCol w="371436">
                  <a:extLst>
                    <a:ext uri="{9D8B030D-6E8A-4147-A177-3AD203B41FA5}">
                      <a16:colId xmlns:a16="http://schemas.microsoft.com/office/drawing/2014/main" val="2228070352"/>
                    </a:ext>
                  </a:extLst>
                </a:gridCol>
                <a:gridCol w="363181">
                  <a:extLst>
                    <a:ext uri="{9D8B030D-6E8A-4147-A177-3AD203B41FA5}">
                      <a16:colId xmlns:a16="http://schemas.microsoft.com/office/drawing/2014/main" val="2723644948"/>
                    </a:ext>
                  </a:extLst>
                </a:gridCol>
                <a:gridCol w="362494">
                  <a:extLst>
                    <a:ext uri="{9D8B030D-6E8A-4147-A177-3AD203B41FA5}">
                      <a16:colId xmlns:a16="http://schemas.microsoft.com/office/drawing/2014/main" val="908043205"/>
                    </a:ext>
                  </a:extLst>
                </a:gridCol>
                <a:gridCol w="363869">
                  <a:extLst>
                    <a:ext uri="{9D8B030D-6E8A-4147-A177-3AD203B41FA5}">
                      <a16:colId xmlns:a16="http://schemas.microsoft.com/office/drawing/2014/main" val="3620632697"/>
                    </a:ext>
                  </a:extLst>
                </a:gridCol>
                <a:gridCol w="363869">
                  <a:extLst>
                    <a:ext uri="{9D8B030D-6E8A-4147-A177-3AD203B41FA5}">
                      <a16:colId xmlns:a16="http://schemas.microsoft.com/office/drawing/2014/main" val="2501930872"/>
                    </a:ext>
                  </a:extLst>
                </a:gridCol>
                <a:gridCol w="1034517">
                  <a:extLst>
                    <a:ext uri="{9D8B030D-6E8A-4147-A177-3AD203B41FA5}">
                      <a16:colId xmlns:a16="http://schemas.microsoft.com/office/drawing/2014/main" val="3938449212"/>
                    </a:ext>
                  </a:extLst>
                </a:gridCol>
                <a:gridCol w="889381">
                  <a:extLst>
                    <a:ext uri="{9D8B030D-6E8A-4147-A177-3AD203B41FA5}">
                      <a16:colId xmlns:a16="http://schemas.microsoft.com/office/drawing/2014/main" val="2218337862"/>
                    </a:ext>
                  </a:extLst>
                </a:gridCol>
                <a:gridCol w="989806">
                  <a:extLst>
                    <a:ext uri="{9D8B030D-6E8A-4147-A177-3AD203B41FA5}">
                      <a16:colId xmlns:a16="http://schemas.microsoft.com/office/drawing/2014/main" val="903759443"/>
                    </a:ext>
                  </a:extLst>
                </a:gridCol>
              </a:tblGrid>
              <a:tr h="197299">
                <a:tc>
                  <a:txBody>
                    <a:bodyPr/>
                    <a:lstStyle/>
                    <a:p>
                      <a:pPr marL="0" marR="4318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kern="12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Problema</a:t>
                      </a:r>
                      <a:endParaRPr lang="es-NI" sz="1300" kern="12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318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kern="12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Acciones </a:t>
                      </a:r>
                      <a:endParaRPr lang="es-NI" sz="1300" kern="12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Año </a:t>
                      </a:r>
                      <a:endParaRPr lang="es-NI" sz="1300" kern="12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Resultado</a:t>
                      </a:r>
                      <a:endParaRPr lang="es-NI" sz="1300" kern="12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Recursos</a:t>
                      </a:r>
                      <a:endParaRPr lang="es-NI" sz="1300" kern="1200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35517"/>
                  </a:ext>
                </a:extLst>
              </a:tr>
              <a:tr h="197299"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Propios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Externos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458486"/>
                  </a:ext>
                </a:extLst>
              </a:tr>
              <a:tr h="197299"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605793"/>
                  </a:ext>
                </a:extLst>
              </a:tr>
              <a:tr h="197299"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000" algn="l"/>
                        </a:tabLst>
                      </a:pPr>
                      <a:r>
                        <a:rPr lang="es-MX" sz="13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NI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77263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816EB25-E358-43F3-9BC8-DBAF235F5681}"/>
              </a:ext>
            </a:extLst>
          </p:cNvPr>
          <p:cNvSpPr txBox="1"/>
          <p:nvPr/>
        </p:nvSpPr>
        <p:spPr>
          <a:xfrm>
            <a:off x="773723" y="2128896"/>
            <a:ext cx="759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66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03B8A7-1751-46D8-AED2-E1C85F8E2D66}"/>
              </a:ext>
            </a:extLst>
          </p:cNvPr>
          <p:cNvSpPr txBox="1"/>
          <p:nvPr/>
        </p:nvSpPr>
        <p:spPr>
          <a:xfrm>
            <a:off x="773723" y="3320670"/>
            <a:ext cx="759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66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6C6EA-EC21-41A0-9C21-274B6E292EE6}"/>
              </a:ext>
            </a:extLst>
          </p:cNvPr>
          <p:cNvSpPr txBox="1"/>
          <p:nvPr/>
        </p:nvSpPr>
        <p:spPr>
          <a:xfrm>
            <a:off x="773723" y="4396094"/>
            <a:ext cx="759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66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C36DB0-C270-4416-AFFA-D94372D6E727}"/>
              </a:ext>
            </a:extLst>
          </p:cNvPr>
          <p:cNvSpPr txBox="1"/>
          <p:nvPr/>
        </p:nvSpPr>
        <p:spPr>
          <a:xfrm>
            <a:off x="773723" y="5698114"/>
            <a:ext cx="759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6600" b="1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428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73D4543-921A-4B3D-971C-D7F877E7320B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NI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Costa Caribe: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 Estratégica – Análisis de Contexto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079909-063F-42DF-834E-EE65A5969684}"/>
              </a:ext>
            </a:extLst>
          </p:cNvPr>
          <p:cNvSpPr txBox="1"/>
          <p:nvPr/>
        </p:nvSpPr>
        <p:spPr>
          <a:xfrm>
            <a:off x="179512" y="13565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PRINCIPALES ACCIONES IDENTIFICADAS:</a:t>
            </a:r>
            <a:endParaRPr lang="es-NI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FD5831BA-AF94-41D5-B9DA-AB92EB551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36316"/>
              </p:ext>
            </p:extLst>
          </p:nvPr>
        </p:nvGraphicFramePr>
        <p:xfrm>
          <a:off x="707740" y="1959708"/>
          <a:ext cx="744048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244">
                  <a:extLst>
                    <a:ext uri="{9D8B030D-6E8A-4147-A177-3AD203B41FA5}">
                      <a16:colId xmlns:a16="http://schemas.microsoft.com/office/drawing/2014/main" val="3141750059"/>
                    </a:ext>
                  </a:extLst>
                </a:gridCol>
                <a:gridCol w="3720244">
                  <a:extLst>
                    <a:ext uri="{9D8B030D-6E8A-4147-A177-3AD203B41FA5}">
                      <a16:colId xmlns:a16="http://schemas.microsoft.com/office/drawing/2014/main" val="1706493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ACCIONES 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ACCIONES ESPECIFICAS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6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Fortalecimiento de la Gobernanza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Actualización de Planes Territoriales 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Desarrollo de Capacidades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Consulta Previa, Libre e Informada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07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Convivencia Comunitaria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Coordinaciones Interinstitucionales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Manual de Convivencia Comunitaria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Gestión Ambiental del Cambio Climático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Monitoreo Comunitario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Planes de Reforestación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Inversiones verdes amigables con el Medio Ambiente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6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Gestión del Conocimiento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Investigaciones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TIC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Formación Profesional</a:t>
                      </a:r>
                    </a:p>
                    <a:p>
                      <a:pPr algn="ctr"/>
                      <a:r>
                        <a:rPr lang="es-NI" dirty="0">
                          <a:latin typeface="Arial Narrow" panose="020B0606020202030204" pitchFamily="34" charset="0"/>
                        </a:rPr>
                        <a:t>Intercambio de Experiencias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71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, tabla, hombre, computadora&#10;&#10;Descripción generada automáticamente">
            <a:extLst>
              <a:ext uri="{FF2B5EF4-FFF2-40B4-BE49-F238E27FC236}">
                <a16:creationId xmlns:a16="http://schemas.microsoft.com/office/drawing/2014/main" id="{71337DBD-1FD7-4739-BACF-97D88048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872196"/>
            <a:ext cx="2991729" cy="2243797"/>
          </a:xfrm>
          <a:prstGeom prst="rect">
            <a:avLst/>
          </a:prstGeom>
        </p:spPr>
      </p:pic>
      <p:pic>
        <p:nvPicPr>
          <p:cNvPr id="5" name="Imagen 4" descr="Un grupo de personas en una oficina&#10;&#10;Descripción generada automáticamente">
            <a:extLst>
              <a:ext uri="{FF2B5EF4-FFF2-40B4-BE49-F238E27FC236}">
                <a16:creationId xmlns:a16="http://schemas.microsoft.com/office/drawing/2014/main" id="{58B93E6D-B332-48C4-9307-084ED3567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9" y="857908"/>
            <a:ext cx="2991729" cy="2243797"/>
          </a:xfrm>
          <a:prstGeom prst="rect">
            <a:avLst/>
          </a:prstGeom>
        </p:spPr>
      </p:pic>
      <p:pic>
        <p:nvPicPr>
          <p:cNvPr id="7" name="Imagen 6" descr="Imagen que contiene persona, hombre, interior, tabla&#10;&#10;Descripción generada automáticamente">
            <a:extLst>
              <a:ext uri="{FF2B5EF4-FFF2-40B4-BE49-F238E27FC236}">
                <a16:creationId xmlns:a16="http://schemas.microsoft.com/office/drawing/2014/main" id="{1F0822CE-E16B-48D9-B07D-F20E07602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3274257"/>
            <a:ext cx="2991729" cy="22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1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opPapeleria2019_201218">
            <a:extLst>
              <a:ext uri="{FF2B5EF4-FFF2-40B4-BE49-F238E27FC236}">
                <a16:creationId xmlns:a16="http://schemas.microsoft.com/office/drawing/2014/main" id="{BD35A62F-C3E1-4696-A47E-35B1BC6688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46" y="168813"/>
            <a:ext cx="7006590" cy="86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WordPictureWatermark37084105" descr="fondoPapeleria2019_20">
            <a:extLst>
              <a:ext uri="{FF2B5EF4-FFF2-40B4-BE49-F238E27FC236}">
                <a16:creationId xmlns:a16="http://schemas.microsoft.com/office/drawing/2014/main" id="{58B55E34-FE94-4EDF-A800-1EDA9627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6" y="3429000"/>
            <a:ext cx="3070605" cy="3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nicaragua bendita y siempre libre">
            <a:extLst>
              <a:ext uri="{FF2B5EF4-FFF2-40B4-BE49-F238E27FC236}">
                <a16:creationId xmlns:a16="http://schemas.microsoft.com/office/drawing/2014/main" id="{4BB85360-8ACA-4428-BCF2-2F4C2D53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9" y="1359299"/>
            <a:ext cx="3243922" cy="1910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s incendios forestales y la tala de bosques en Nicaragua aumentan los  riesgos de desastres en América Latina - Infobae">
            <a:extLst>
              <a:ext uri="{FF2B5EF4-FFF2-40B4-BE49-F238E27FC236}">
                <a16:creationId xmlns:a16="http://schemas.microsoft.com/office/drawing/2014/main" id="{FC27D1AF-84A9-434E-916F-60AE3B0B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0" y="1359298"/>
            <a:ext cx="3367174" cy="1910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A165C6D9-2674-46A3-AF29-69B1074C1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09" y="3417488"/>
            <a:ext cx="3243922" cy="2704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5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">
            <a:extLst>
              <a:ext uri="{FF2B5EF4-FFF2-40B4-BE49-F238E27FC236}">
                <a16:creationId xmlns:a16="http://schemas.microsoft.com/office/drawing/2014/main" id="{6283458F-114A-44A9-85E7-4D9B0F608B95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Estado </a:t>
            </a:r>
            <a:r>
              <a:rPr lang="en-US" sz="3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Efectivo</a:t>
            </a:r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Desarrollo Humano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A8245E-AEDC-4871-8F9F-006119915233}"/>
              </a:ext>
            </a:extLst>
          </p:cNvPr>
          <p:cNvSpPr txBox="1"/>
          <p:nvPr/>
        </p:nvSpPr>
        <p:spPr>
          <a:xfrm>
            <a:off x="179512" y="1412776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dirty="0">
                <a:latin typeface="Arial Narrow" panose="020B0606020202030204" pitchFamily="34" charset="0"/>
              </a:rPr>
              <a:t>En 2007, el Gobierno de Nicaragua lanzó el </a:t>
            </a: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 NACIONAL DE DESARROLLO HUMANO</a:t>
            </a:r>
            <a:r>
              <a:rPr lang="es-NI" dirty="0">
                <a:latin typeface="Arial Narrow" panose="020B0606020202030204" pitchFamily="34" charset="0"/>
              </a:rPr>
              <a:t>, con el objetivo de promover el crecimiento económico con estabilidad macroeconómica y destinada a orientar objetivos específicos relacionados con el empleo, la reducción de la pobreza, la igualdad, la nutrición, el acceso a la salud y la educación, la seguridad ciudadana, la productividad, la promoción de las inversiones y el comercio, entre otros; afirmando como premisa fundamental, la necesidad de recapturar el estado de Nicaragua como actor de desarrollo y no meramente un observador, como lo había sido durante los 16 años anteriores de los gobiernos neoliberales de derecha.</a:t>
            </a:r>
          </a:p>
          <a:p>
            <a:pPr algn="just"/>
            <a:endParaRPr lang="es-NI" dirty="0">
              <a:latin typeface="Arial Narrow" panose="020B0606020202030204" pitchFamily="34" charset="0"/>
            </a:endParaRPr>
          </a:p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DESARROLLO HUMANO</a:t>
            </a:r>
            <a:r>
              <a:rPr lang="es-NI" dirty="0">
                <a:latin typeface="Arial Narrow" panose="020B0606020202030204" pitchFamily="34" charset="0"/>
              </a:rPr>
              <a:t> es el proceso de asegurar la libertad, crear oportunidades, garantizar la igualdad de trato, brindar acceso a los servicios sociales, proteger los derechos humanos y mejorar el bienestar. </a:t>
            </a: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PARADIGMAS DEL DESARROLLO HUMANO Y CAPACIDADES ESENCIALES.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merienda escolar">
            <a:extLst>
              <a:ext uri="{FF2B5EF4-FFF2-40B4-BE49-F238E27FC236}">
                <a16:creationId xmlns:a16="http://schemas.microsoft.com/office/drawing/2014/main" id="{0A3E3DE8-F572-4014-AE68-F5FA1477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9" y="5089135"/>
            <a:ext cx="2936141" cy="15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portes en nicaragua">
            <a:extLst>
              <a:ext uri="{FF2B5EF4-FFF2-40B4-BE49-F238E27FC236}">
                <a16:creationId xmlns:a16="http://schemas.microsoft.com/office/drawing/2014/main" id="{310F3130-3468-4473-BE57-AEC65C58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70" y="5089135"/>
            <a:ext cx="2435571" cy="15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queños productores nicaragua">
            <a:extLst>
              <a:ext uri="{FF2B5EF4-FFF2-40B4-BE49-F238E27FC236}">
                <a16:creationId xmlns:a16="http://schemas.microsoft.com/office/drawing/2014/main" id="{881B1007-371A-44E1-B29F-116310DF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31" y="5089134"/>
            <a:ext cx="2359153" cy="15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6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5618AC67-D388-493F-A3AB-7A7EBD5E9FE9}"/>
              </a:ext>
            </a:extLst>
          </p:cNvPr>
          <p:cNvSpPr txBox="1"/>
          <p:nvPr/>
        </p:nvSpPr>
        <p:spPr>
          <a:xfrm>
            <a:off x="2159162" y="1827876"/>
            <a:ext cx="4860532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NI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CRISTIANO, SOLIDARIO Y SOCIALISTA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5D1312-B356-4C40-BF4B-5CCC9CB04149}"/>
              </a:ext>
            </a:extLst>
          </p:cNvPr>
          <p:cNvSpPr txBox="1"/>
          <p:nvPr/>
        </p:nvSpPr>
        <p:spPr>
          <a:xfrm>
            <a:off x="1385653" y="1414645"/>
            <a:ext cx="6372693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Filosofía</a:t>
            </a: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Reconciliación</a:t>
            </a: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Unidad Nacional</a:t>
            </a:r>
            <a:endParaRPr lang="es-NI" sz="1400" dirty="0">
              <a:solidFill>
                <a:schemeClr val="bg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466DFE7-91FE-430D-969B-E29FD03229CF}"/>
              </a:ext>
            </a:extLst>
          </p:cNvPr>
          <p:cNvGrpSpPr/>
          <p:nvPr/>
        </p:nvGrpSpPr>
        <p:grpSpPr>
          <a:xfrm>
            <a:off x="1385652" y="2207719"/>
            <a:ext cx="6372708" cy="1815882"/>
            <a:chOff x="323528" y="2461803"/>
            <a:chExt cx="8496944" cy="250518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46CCD6E-EC4A-4273-9319-27F6F2EC9AC4}"/>
                </a:ext>
              </a:extLst>
            </p:cNvPr>
            <p:cNvSpPr/>
            <p:nvPr/>
          </p:nvSpPr>
          <p:spPr>
            <a:xfrm>
              <a:off x="506880" y="2461804"/>
              <a:ext cx="2556284" cy="161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AMA A TU PRÓJIMO COMO A TI MISMO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HUMILDAD Y ENTENDIMIENTO</a:t>
              </a:r>
            </a:p>
          </p:txBody>
        </p:sp>
        <p:cxnSp>
          <p:nvCxnSpPr>
            <p:cNvPr id="10" name="19 Conector recto">
              <a:extLst>
                <a:ext uri="{FF2B5EF4-FFF2-40B4-BE49-F238E27FC236}">
                  <a16:creationId xmlns:a16="http://schemas.microsoft.com/office/drawing/2014/main" id="{43C5FE4A-44CA-4CD3-8579-021730EC3D6D}"/>
                </a:ext>
              </a:extLst>
            </p:cNvPr>
            <p:cNvCxnSpPr>
              <a:cxnSpLocks/>
            </p:cNvCxnSpPr>
            <p:nvPr/>
          </p:nvCxnSpPr>
          <p:spPr>
            <a:xfrm>
              <a:off x="8820472" y="2461804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5A5A08C-29A4-4C83-BC69-5ACB9DF4715C}"/>
                </a:ext>
              </a:extLst>
            </p:cNvPr>
            <p:cNvSpPr/>
            <p:nvPr/>
          </p:nvSpPr>
          <p:spPr>
            <a:xfrm>
              <a:off x="3383868" y="2461803"/>
              <a:ext cx="2556284" cy="250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CRECIMIENTO ECONÓMICO CON PROGRAMAS SOCIALES DIRIGIDOS A LA INCLUSIÓN DE TODA LA POBLACION EN EL PROCESO DE DESARROLLO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93CFAC9-B861-404E-8729-1CF71C0F67DD}"/>
                </a:ext>
              </a:extLst>
            </p:cNvPr>
            <p:cNvSpPr/>
            <p:nvPr/>
          </p:nvSpPr>
          <p:spPr>
            <a:xfrm>
              <a:off x="6143272" y="2461803"/>
              <a:ext cx="2556284" cy="220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GENERANDO ESPERANZA Y OPORTUNIDADES PARA TODOS, ESPECIALMENTE LOS MAS POBRES Y VULNERABLES.</a:t>
              </a:r>
            </a:p>
          </p:txBody>
        </p:sp>
        <p:cxnSp>
          <p:nvCxnSpPr>
            <p:cNvPr id="15" name="19 Conector recto">
              <a:extLst>
                <a:ext uri="{FF2B5EF4-FFF2-40B4-BE49-F238E27FC236}">
                  <a16:creationId xmlns:a16="http://schemas.microsoft.com/office/drawing/2014/main" id="{732A1217-B2F2-478F-8F31-A4297A1BA755}"/>
                </a:ext>
              </a:extLst>
            </p:cNvPr>
            <p:cNvCxnSpPr>
              <a:cxnSpLocks/>
            </p:cNvCxnSpPr>
            <p:nvPr/>
          </p:nvCxnSpPr>
          <p:spPr>
            <a:xfrm>
              <a:off x="6084168" y="2461804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9 Conector recto">
              <a:extLst>
                <a:ext uri="{FF2B5EF4-FFF2-40B4-BE49-F238E27FC236}">
                  <a16:creationId xmlns:a16="http://schemas.microsoft.com/office/drawing/2014/main" id="{24603742-BF6F-49C4-B911-8C932FA2424A}"/>
                </a:ext>
              </a:extLst>
            </p:cNvPr>
            <p:cNvCxnSpPr>
              <a:cxnSpLocks/>
            </p:cNvCxnSpPr>
            <p:nvPr/>
          </p:nvCxnSpPr>
          <p:spPr>
            <a:xfrm>
              <a:off x="3203848" y="2461803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Conector recto">
              <a:extLst>
                <a:ext uri="{FF2B5EF4-FFF2-40B4-BE49-F238E27FC236}">
                  <a16:creationId xmlns:a16="http://schemas.microsoft.com/office/drawing/2014/main" id="{DA3FCCC5-FC51-43C0-AD0B-7EB52C17B42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28" y="2461804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8 Imagen">
            <a:extLst>
              <a:ext uri="{FF2B5EF4-FFF2-40B4-BE49-F238E27FC236}">
                <a16:creationId xmlns:a16="http://schemas.microsoft.com/office/drawing/2014/main" id="{FCC2F62B-BA95-4B18-B32C-D0BDEF137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55" y="4040086"/>
            <a:ext cx="928649" cy="6280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7 Imagen">
            <a:extLst>
              <a:ext uri="{FF2B5EF4-FFF2-40B4-BE49-F238E27FC236}">
                <a16:creationId xmlns:a16="http://schemas.microsoft.com/office/drawing/2014/main" id="{5695C901-B673-4579-9ACE-76AF68C84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38" y="4040089"/>
            <a:ext cx="447546" cy="62806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4" name="7 Imagen">
            <a:extLst>
              <a:ext uri="{FF2B5EF4-FFF2-40B4-BE49-F238E27FC236}">
                <a16:creationId xmlns:a16="http://schemas.microsoft.com/office/drawing/2014/main" id="{137B34D6-E218-41DF-ABB0-BC12C795D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11" y="4040086"/>
            <a:ext cx="1051179" cy="6280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F1274C5-4816-4627-BFB3-1CE3F9986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370" y="4041617"/>
            <a:ext cx="928649" cy="6329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76D7237-BC2C-49B8-9AAA-179C828CB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524" y="4040087"/>
            <a:ext cx="1049646" cy="62806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6947E2E-3E3C-42A0-808A-2FD4ADD22B68}"/>
              </a:ext>
            </a:extLst>
          </p:cNvPr>
          <p:cNvSpPr txBox="1"/>
          <p:nvPr/>
        </p:nvSpPr>
        <p:spPr>
          <a:xfrm>
            <a:off x="253228" y="4793189"/>
            <a:ext cx="6484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Bienestar social a través de un mejor acceso a la salud y la educación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Resiliencia ambiental para abordar los efectos del cambio climático global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Maximizar las ventajas geográficas y los recursos hídricos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Crecimiento económico con empleo, reducción de la pobreza y la desigualdad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Transformación macro y microeconómica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Desarrollo Humano e Integración Productiva de la Costa Caribe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Cobertura y transformación de la matriz energética</a:t>
            </a:r>
          </a:p>
          <a:p>
            <a:pPr marL="257168" indent="-257168" algn="just">
              <a:buFontTx/>
              <a:buAutoNum type="arabicPeriod"/>
            </a:pPr>
            <a:r>
              <a:rPr lang="es-NI" sz="1600" dirty="0">
                <a:latin typeface="Arial Narrow" panose="020B0606020202030204" pitchFamily="34" charset="0"/>
              </a:rPr>
              <a:t>Fortalecimiento y mejora de las relaciones internacionales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6FCAE7-0D76-4F53-8F76-7C841EC3B7C2}"/>
              </a:ext>
            </a:extLst>
          </p:cNvPr>
          <p:cNvSpPr txBox="1"/>
          <p:nvPr/>
        </p:nvSpPr>
        <p:spPr>
          <a:xfrm>
            <a:off x="6737230" y="4933869"/>
            <a:ext cx="126731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NI" sz="3600" b="1" dirty="0">
                <a:latin typeface="Arial Narrow" panose="020B0606020202030204" pitchFamily="34" charset="0"/>
              </a:rPr>
              <a:t>8</a:t>
            </a:r>
          </a:p>
          <a:p>
            <a:pPr algn="ctr"/>
            <a:r>
              <a:rPr lang="es-NI" sz="1400" dirty="0">
                <a:latin typeface="Arial Narrow" panose="020B0606020202030204" pitchFamily="34" charset="0"/>
              </a:rPr>
              <a:t>PNDH Pilares Estratégicos</a:t>
            </a:r>
            <a:endParaRPr lang="es-NI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Rectángulo 5">
            <a:extLst>
              <a:ext uri="{FF2B5EF4-FFF2-40B4-BE49-F238E27FC236}">
                <a16:creationId xmlns:a16="http://schemas.microsoft.com/office/drawing/2014/main" id="{B6E6DA81-B206-4C45-8BE5-5782182D5F18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 Nacional de Desarrollo Humano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15D6067-FF21-46B1-9714-20997A3E0937}"/>
              </a:ext>
            </a:extLst>
          </p:cNvPr>
          <p:cNvSpPr txBox="1"/>
          <p:nvPr/>
        </p:nvSpPr>
        <p:spPr>
          <a:xfrm>
            <a:off x="1385652" y="1401436"/>
            <a:ext cx="6372693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Filosofía</a:t>
            </a: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Reconciliación</a:t>
            </a: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Unidad Nacional</a:t>
            </a:r>
            <a:endParaRPr lang="es-NI" sz="1400" dirty="0">
              <a:solidFill>
                <a:schemeClr val="bg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9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8 Imagen">
            <a:extLst>
              <a:ext uri="{FF2B5EF4-FFF2-40B4-BE49-F238E27FC236}">
                <a16:creationId xmlns:a16="http://schemas.microsoft.com/office/drawing/2014/main" id="{FCC2F62B-BA95-4B18-B32C-D0BDEF137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49" y="4809798"/>
            <a:ext cx="928649" cy="6280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7 Imagen">
            <a:extLst>
              <a:ext uri="{FF2B5EF4-FFF2-40B4-BE49-F238E27FC236}">
                <a16:creationId xmlns:a16="http://schemas.microsoft.com/office/drawing/2014/main" id="{5695C901-B673-4579-9ACE-76AF68C84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32" y="4809801"/>
            <a:ext cx="447546" cy="62806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4" name="7 Imagen">
            <a:extLst>
              <a:ext uri="{FF2B5EF4-FFF2-40B4-BE49-F238E27FC236}">
                <a16:creationId xmlns:a16="http://schemas.microsoft.com/office/drawing/2014/main" id="{137B34D6-E218-41DF-ABB0-BC12C795D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5" y="4809798"/>
            <a:ext cx="1051179" cy="6280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F1274C5-4816-4627-BFB3-1CE3F9986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364" y="4811329"/>
            <a:ext cx="928649" cy="6329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76D7237-BC2C-49B8-9AAA-179C828CB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518" y="4809799"/>
            <a:ext cx="1049646" cy="62806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0913D8-D06C-4DD4-AA94-A3B691B5B3BC}"/>
              </a:ext>
            </a:extLst>
          </p:cNvPr>
          <p:cNvSpPr txBox="1"/>
          <p:nvPr/>
        </p:nvSpPr>
        <p:spPr>
          <a:xfrm>
            <a:off x="1385646" y="4236415"/>
            <a:ext cx="2160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1350" b="1" dirty="0">
                <a:latin typeface="Arial Narrow" panose="020B0606020202030204" pitchFamily="34" charset="0"/>
              </a:rPr>
              <a:t>ARMONIA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FCE806C-2D75-480D-8F5E-F19072F8E852}"/>
              </a:ext>
            </a:extLst>
          </p:cNvPr>
          <p:cNvSpPr txBox="1"/>
          <p:nvPr/>
        </p:nvSpPr>
        <p:spPr>
          <a:xfrm>
            <a:off x="3521253" y="4242427"/>
            <a:ext cx="2160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1350" b="1" dirty="0">
                <a:latin typeface="Arial Narrow" panose="020B0606020202030204" pitchFamily="34" charset="0"/>
              </a:rPr>
              <a:t>GESTION COMUNITARIA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ABC5A23-53B0-46E5-8252-3A8D9D298544}"/>
              </a:ext>
            </a:extLst>
          </p:cNvPr>
          <p:cNvSpPr txBox="1"/>
          <p:nvPr/>
        </p:nvSpPr>
        <p:spPr>
          <a:xfrm>
            <a:off x="5665877" y="4239415"/>
            <a:ext cx="2160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1350" b="1" dirty="0">
                <a:latin typeface="Arial Narrow" panose="020B0606020202030204" pitchFamily="34" charset="0"/>
              </a:rPr>
              <a:t>UNIDAD EN LA DIVERSIDAD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B86E5CC-BFF6-4CEF-9E44-0A3259056A6B}"/>
              </a:ext>
            </a:extLst>
          </p:cNvPr>
          <p:cNvSpPr txBox="1"/>
          <p:nvPr/>
        </p:nvSpPr>
        <p:spPr>
          <a:xfrm>
            <a:off x="2299954" y="5777238"/>
            <a:ext cx="4860532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NI" sz="30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BUEN VIVIR</a:t>
            </a:r>
          </a:p>
        </p:txBody>
      </p:sp>
      <p:sp>
        <p:nvSpPr>
          <p:cNvPr id="25" name="Rectángulo 5">
            <a:extLst>
              <a:ext uri="{FF2B5EF4-FFF2-40B4-BE49-F238E27FC236}">
                <a16:creationId xmlns:a16="http://schemas.microsoft.com/office/drawing/2014/main" id="{7D69CF7D-B4C5-44E6-B725-86D1BF8A5A62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n-US" sz="3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Estrategia</a:t>
            </a:r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Desarrollo de la Costa Caribe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FD6BD39-7EFF-48B0-889C-C59BBF651B15}"/>
              </a:ext>
            </a:extLst>
          </p:cNvPr>
          <p:cNvSpPr txBox="1"/>
          <p:nvPr/>
        </p:nvSpPr>
        <p:spPr>
          <a:xfrm>
            <a:off x="2159162" y="1827876"/>
            <a:ext cx="4860532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NI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CRISTIANO, SOLIDARIO Y SOCIALISTA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26B3CC8-1C33-4B6C-A300-9E25B19365B0}"/>
              </a:ext>
            </a:extLst>
          </p:cNvPr>
          <p:cNvGrpSpPr/>
          <p:nvPr/>
        </p:nvGrpSpPr>
        <p:grpSpPr>
          <a:xfrm>
            <a:off x="1317897" y="2248325"/>
            <a:ext cx="6372708" cy="1815882"/>
            <a:chOff x="323528" y="2461803"/>
            <a:chExt cx="8496944" cy="2505188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8ABE43E0-EF9A-46D9-9C3E-77634CAE8578}"/>
                </a:ext>
              </a:extLst>
            </p:cNvPr>
            <p:cNvSpPr/>
            <p:nvPr/>
          </p:nvSpPr>
          <p:spPr>
            <a:xfrm>
              <a:off x="506880" y="2461804"/>
              <a:ext cx="2556284" cy="161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AMA A TU PRÓJIMO COMO A TI MISMO</a:t>
              </a:r>
            </a:p>
            <a:p>
              <a:pPr algn="ctr"/>
              <a:endParaRPr lang="en-US" sz="14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HUMILDAD Y ENTENDIMIENTO</a:t>
              </a:r>
            </a:p>
          </p:txBody>
        </p:sp>
        <p:cxnSp>
          <p:nvCxnSpPr>
            <p:cNvPr id="29" name="19 Conector recto">
              <a:extLst>
                <a:ext uri="{FF2B5EF4-FFF2-40B4-BE49-F238E27FC236}">
                  <a16:creationId xmlns:a16="http://schemas.microsoft.com/office/drawing/2014/main" id="{E19D22C1-D7DF-4DC1-A7C4-267367265D74}"/>
                </a:ext>
              </a:extLst>
            </p:cNvPr>
            <p:cNvCxnSpPr>
              <a:cxnSpLocks/>
            </p:cNvCxnSpPr>
            <p:nvPr/>
          </p:nvCxnSpPr>
          <p:spPr>
            <a:xfrm>
              <a:off x="8820472" y="2461804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F333A318-25B9-4098-8597-0481EE304D61}"/>
                </a:ext>
              </a:extLst>
            </p:cNvPr>
            <p:cNvSpPr/>
            <p:nvPr/>
          </p:nvSpPr>
          <p:spPr>
            <a:xfrm>
              <a:off x="3383868" y="2461803"/>
              <a:ext cx="2556284" cy="250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CRECIMIENTO ECONÓMICO CON PROGRAMAS SOCIALES DIRIGIDOS A LA INCLUSIÓN DE TODA LA POBLACION EN EL PROCESO DE DESARROLLO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1DBFEA5E-238D-4E37-9AB1-D581D78030DF}"/>
                </a:ext>
              </a:extLst>
            </p:cNvPr>
            <p:cNvSpPr/>
            <p:nvPr/>
          </p:nvSpPr>
          <p:spPr>
            <a:xfrm>
              <a:off x="6143272" y="2461803"/>
              <a:ext cx="2556284" cy="220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GENERANDO ESPERANZA Y OPORTUNIDADES PARA TODOS, ESPECIALMENTE LOS MAS POBRES Y VULNERABLES.</a:t>
              </a:r>
            </a:p>
          </p:txBody>
        </p:sp>
        <p:cxnSp>
          <p:nvCxnSpPr>
            <p:cNvPr id="37" name="19 Conector recto">
              <a:extLst>
                <a:ext uri="{FF2B5EF4-FFF2-40B4-BE49-F238E27FC236}">
                  <a16:creationId xmlns:a16="http://schemas.microsoft.com/office/drawing/2014/main" id="{33E1B6C8-D1C8-4111-8E25-26E125C8F9A2}"/>
                </a:ext>
              </a:extLst>
            </p:cNvPr>
            <p:cNvCxnSpPr>
              <a:cxnSpLocks/>
            </p:cNvCxnSpPr>
            <p:nvPr/>
          </p:nvCxnSpPr>
          <p:spPr>
            <a:xfrm>
              <a:off x="6084168" y="2461804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9 Conector recto">
              <a:extLst>
                <a:ext uri="{FF2B5EF4-FFF2-40B4-BE49-F238E27FC236}">
                  <a16:creationId xmlns:a16="http://schemas.microsoft.com/office/drawing/2014/main" id="{C750DD02-EF6B-4A16-921B-815CB467091C}"/>
                </a:ext>
              </a:extLst>
            </p:cNvPr>
            <p:cNvCxnSpPr>
              <a:cxnSpLocks/>
            </p:cNvCxnSpPr>
            <p:nvPr/>
          </p:nvCxnSpPr>
          <p:spPr>
            <a:xfrm>
              <a:off x="3203848" y="2461803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9 Conector recto">
              <a:extLst>
                <a:ext uri="{FF2B5EF4-FFF2-40B4-BE49-F238E27FC236}">
                  <a16:creationId xmlns:a16="http://schemas.microsoft.com/office/drawing/2014/main" id="{24DBEA16-BC74-4A9F-B960-11BB4FC3AA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528" y="2461804"/>
              <a:ext cx="0" cy="1188000"/>
            </a:xfrm>
            <a:prstGeom prst="line">
              <a:avLst/>
            </a:prstGeom>
            <a:ln w="76200">
              <a:solidFill>
                <a:srgbClr val="003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BF82CDB-C001-4810-B841-22347C63500A}"/>
              </a:ext>
            </a:extLst>
          </p:cNvPr>
          <p:cNvSpPr txBox="1"/>
          <p:nvPr/>
        </p:nvSpPr>
        <p:spPr>
          <a:xfrm>
            <a:off x="1385652" y="1401436"/>
            <a:ext cx="6372693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Filosofía</a:t>
            </a: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err="1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Reconciliación</a:t>
            </a:r>
            <a:r>
              <a:rPr lang="en-US" sz="14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Unidad Nacional</a:t>
            </a:r>
            <a:endParaRPr lang="es-NI" sz="1400" dirty="0">
              <a:solidFill>
                <a:schemeClr val="bg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">
            <a:extLst>
              <a:ext uri="{FF2B5EF4-FFF2-40B4-BE49-F238E27FC236}">
                <a16:creationId xmlns:a16="http://schemas.microsoft.com/office/drawing/2014/main" id="{6283458F-114A-44A9-85E7-4D9B0F608B95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Desarrollo Humano Sostenible/ Énfasis en #13</a:t>
            </a:r>
          </a:p>
        </p:txBody>
      </p:sp>
      <p:pic>
        <p:nvPicPr>
          <p:cNvPr id="1026" name="Picture 2" descr="ODS">
            <a:extLst>
              <a:ext uri="{FF2B5EF4-FFF2-40B4-BE49-F238E27FC236}">
                <a16:creationId xmlns:a16="http://schemas.microsoft.com/office/drawing/2014/main" id="{261C8B5E-4DED-49D7-98AD-8A2C9070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3" y="1647388"/>
            <a:ext cx="8504139" cy="47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1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">
            <a:extLst>
              <a:ext uri="{FF2B5EF4-FFF2-40B4-BE49-F238E27FC236}">
                <a16:creationId xmlns:a16="http://schemas.microsoft.com/office/drawing/2014/main" id="{6283458F-114A-44A9-85E7-4D9B0F608B95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ENDE REDD+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A8245E-AEDC-4871-8F9F-006119915233}"/>
              </a:ext>
            </a:extLst>
          </p:cNvPr>
          <p:cNvSpPr txBox="1"/>
          <p:nvPr/>
        </p:nvSpPr>
        <p:spPr>
          <a:xfrm>
            <a:off x="179512" y="130023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OBJETIVOS ENDE REDD+</a:t>
            </a:r>
          </a:p>
          <a:p>
            <a:pPr algn="just"/>
            <a:endParaRPr lang="es-NI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Reducir las emisiones de gases de efecto invernadero causadas por la deforestación y la degradación de los bosques.</a:t>
            </a:r>
          </a:p>
          <a:p>
            <a:pPr marL="342900" indent="-342900" algn="just">
              <a:buFont typeface="+mj-lt"/>
              <a:buAutoNum type="arabicPeriod"/>
            </a:pPr>
            <a:endParaRPr lang="es-NI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Conservar y mejorar las reservas forestales de carbono y contribuir a la protección de la Madre Tierra ante el cambio climático. </a:t>
            </a:r>
          </a:p>
          <a:p>
            <a:pPr marL="342900" indent="-342900" algn="just">
              <a:buFont typeface="+mj-lt"/>
              <a:buAutoNum type="arabicPeriod"/>
            </a:pPr>
            <a:endParaRPr lang="es-NI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Mejorar la calidad de vida de las y los nicaragüenses, la resiliencia de los ecosistemas frente al cambio climático, y mejorar los flujos financieros hacia el sector ambiental y forestal con miras a mejorar su posicionamiento y competitividad nacional e internacional.</a:t>
            </a:r>
          </a:p>
          <a:p>
            <a:pPr marL="342900" indent="-342900" algn="just">
              <a:buFont typeface="+mj-lt"/>
              <a:buAutoNum type="arabicPeriod"/>
            </a:pPr>
            <a:endParaRPr lang="es-NI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56378E-2B28-48C8-A723-62CADC79CB51}"/>
              </a:ext>
            </a:extLst>
          </p:cNvPr>
          <p:cNvSpPr/>
          <p:nvPr/>
        </p:nvSpPr>
        <p:spPr>
          <a:xfrm>
            <a:off x="235783" y="4569909"/>
            <a:ext cx="849694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NI" dirty="0">
                <a:latin typeface="Arial Narrow" panose="020B0606020202030204" pitchFamily="34" charset="0"/>
                <a:cs typeface="Arial" panose="020B0604020202020204" pitchFamily="34" charset="0"/>
              </a:rPr>
              <a:t>Entre 1983 y 2015, Nicaragua perdió 4.32 millones de hectáreas de bosques, más de la mitad de su superficie forestal. La pérdida de bosques latifoliados densos (aproximadamente 4 millones ha) representó el 93% de la deforestación total. El remanente se debió a la pérdida de bosque de pinos (aprox. 350,000 ha). La cantidad de bosques ralos de cualquier tipo y los bosques de mangle y palmeras cambiaron poco durante ese periodo. Entre 1983 y 2005, las tasas de deforestación superaron los 165,000 ha/año y las pérdidas forestales ocurrieron principalmente en el PCN y en los bosques de pino en la Costa Caribe norte. El huracán Juana afectó medio millón de hectáreas.</a:t>
            </a:r>
          </a:p>
        </p:txBody>
      </p:sp>
    </p:spTree>
    <p:extLst>
      <p:ext uri="{BB962C8B-B14F-4D97-AF65-F5344CB8AC3E}">
        <p14:creationId xmlns:p14="http://schemas.microsoft.com/office/powerpoint/2010/main" val="338629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">
            <a:extLst>
              <a:ext uri="{FF2B5EF4-FFF2-40B4-BE49-F238E27FC236}">
                <a16:creationId xmlns:a16="http://schemas.microsoft.com/office/drawing/2014/main" id="{6283458F-114A-44A9-85E7-4D9B0F608B95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n-US" sz="3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Causas</a:t>
            </a:r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la </a:t>
            </a:r>
            <a:r>
              <a:rPr lang="en-US" sz="3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Deforestación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21DD54-8022-4593-A7D2-30C4389D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924"/>
            <a:ext cx="9144000" cy="49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">
            <a:extLst>
              <a:ext uri="{FF2B5EF4-FFF2-40B4-BE49-F238E27FC236}">
                <a16:creationId xmlns:a16="http://schemas.microsoft.com/office/drawing/2014/main" id="{6283458F-114A-44A9-85E7-4D9B0F608B95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Nicaragua</a:t>
            </a:r>
          </a:p>
          <a:p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ENDE REDD+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1AEAFE7-181B-4133-9C11-16C8201DE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313345"/>
              </p:ext>
            </p:extLst>
          </p:nvPr>
        </p:nvGraphicFramePr>
        <p:xfrm>
          <a:off x="-783769" y="1546288"/>
          <a:ext cx="10394301" cy="515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83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373D4543-921A-4B3D-971C-D7F877E7320B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custGeom>
            <a:avLst/>
            <a:gdLst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7596336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  <a:gd name="connsiteX0" fmla="*/ 0 w 7596336"/>
              <a:gd name="connsiteY0" fmla="*/ 0 h 1844824"/>
              <a:gd name="connsiteX1" fmla="*/ 7596336 w 7596336"/>
              <a:gd name="connsiteY1" fmla="*/ 0 h 1844824"/>
              <a:gd name="connsiteX2" fmla="*/ 6386969 w 7596336"/>
              <a:gd name="connsiteY2" fmla="*/ 1844824 h 1844824"/>
              <a:gd name="connsiteX3" fmla="*/ 0 w 7596336"/>
              <a:gd name="connsiteY3" fmla="*/ 1844824 h 1844824"/>
              <a:gd name="connsiteX4" fmla="*/ 0 w 7596336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336" h="1844824">
                <a:moveTo>
                  <a:pt x="0" y="0"/>
                </a:moveTo>
                <a:lnTo>
                  <a:pt x="7596336" y="0"/>
                </a:lnTo>
                <a:lnTo>
                  <a:pt x="6386969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NI" sz="5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Costa Caribe:</a:t>
            </a:r>
          </a:p>
          <a:p>
            <a:r>
              <a:rPr lang="es-N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Territorios Indígenas y Afrodescendientes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22CB06-70D8-458D-BC1B-DDB3890E366C}"/>
              </a:ext>
            </a:extLst>
          </p:cNvPr>
          <p:cNvSpPr txBox="1"/>
          <p:nvPr/>
        </p:nvSpPr>
        <p:spPr>
          <a:xfrm>
            <a:off x="5508104" y="1628800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b="1" dirty="0">
                <a:latin typeface="Arial Narrow" panose="020B0606020202030204" pitchFamily="34" charset="0"/>
              </a:rPr>
              <a:t>23 Territorios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>
                <a:latin typeface="Arial Narrow" panose="020B0606020202030204" pitchFamily="34" charset="0"/>
              </a:rPr>
              <a:t>+ 300 comunidades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>
                <a:latin typeface="Arial Narrow" panose="020B0606020202030204" pitchFamily="34" charset="0"/>
              </a:rPr>
              <a:t>23 Gobiernos Territoriales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>
                <a:latin typeface="Arial Narrow" panose="020B0606020202030204" pitchFamily="34" charset="0"/>
              </a:rPr>
              <a:t>35% de la Costa Caribe de Nicaragua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>
                <a:latin typeface="Arial Narrow" panose="020B0606020202030204" pitchFamily="34" charset="0"/>
              </a:rPr>
              <a:t>Abarca toda la zona costera del Caribe y la desembocadura de los principales ríos.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>
                <a:latin typeface="Arial Narrow" panose="020B0606020202030204" pitchFamily="34" charset="0"/>
              </a:rPr>
              <a:t>40% de la Reserva Indio Maíz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NI" dirty="0">
                <a:latin typeface="Arial Narrow" panose="020B0606020202030204" pitchFamily="34" charset="0"/>
              </a:rPr>
              <a:t>60% de la Reserva </a:t>
            </a:r>
            <a:r>
              <a:rPr lang="es-NI" dirty="0" err="1">
                <a:latin typeface="Arial Narrow" panose="020B0606020202030204" pitchFamily="34" charset="0"/>
              </a:rPr>
              <a:t>Bosawas</a:t>
            </a:r>
            <a:endParaRPr lang="es-NI" dirty="0"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456325-E791-47B1-B827-2BFE9B9B7BD0}"/>
              </a:ext>
            </a:extLst>
          </p:cNvPr>
          <p:cNvSpPr txBox="1"/>
          <p:nvPr/>
        </p:nvSpPr>
        <p:spPr>
          <a:xfrm>
            <a:off x="5436096" y="5036983"/>
            <a:ext cx="338437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NI" b="1" dirty="0">
                <a:solidFill>
                  <a:schemeClr val="bg2"/>
                </a:solidFill>
                <a:latin typeface="Arial Narrow" panose="020B0606020202030204" pitchFamily="34" charset="0"/>
              </a:rPr>
              <a:t>Promover el desarrollo en conjunto con los Pueblos Indígenas y Pueblos Afro descendientes.</a:t>
            </a:r>
          </a:p>
        </p:txBody>
      </p:sp>
      <p:pic>
        <p:nvPicPr>
          <p:cNvPr id="4" name="Imagen 3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339210E-D58C-4CC7-939B-E422C3DF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" y="1379454"/>
            <a:ext cx="4673046" cy="43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RONicaragua 2016">
      <a:dk1>
        <a:srgbClr val="000000"/>
      </a:dk1>
      <a:lt1>
        <a:srgbClr val="082742"/>
      </a:lt1>
      <a:dk2>
        <a:srgbClr val="1E429B"/>
      </a:dk2>
      <a:lt2>
        <a:srgbClr val="FFFFFF"/>
      </a:lt2>
      <a:accent1>
        <a:srgbClr val="0095D9"/>
      </a:accent1>
      <a:accent2>
        <a:srgbClr val="FFDD00"/>
      </a:accent2>
      <a:accent3>
        <a:srgbClr val="C1D72E"/>
      </a:accent3>
      <a:accent4>
        <a:srgbClr val="F5821F"/>
      </a:accent4>
      <a:accent5>
        <a:srgbClr val="EC008B"/>
      </a:accent5>
      <a:accent6>
        <a:srgbClr val="91268F"/>
      </a:accent6>
      <a:hlink>
        <a:srgbClr val="1E429B"/>
      </a:hlink>
      <a:folHlink>
        <a:srgbClr val="082742"/>
      </a:folHlink>
    </a:clrScheme>
    <a:fontScheme name="Personalizado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Nic_general">
  <a:themeElements>
    <a:clrScheme name="ProNi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10104</TotalTime>
  <Words>1554</Words>
  <Application>Microsoft Office PowerPoint</Application>
  <PresentationFormat>Presentación en pantalla (4:3)</PresentationFormat>
  <Paragraphs>273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Franklin Gothic Book</vt:lpstr>
      <vt:lpstr>Franklin Gothic Medium</vt:lpstr>
      <vt:lpstr>Tema de Office</vt:lpstr>
      <vt:lpstr>ProNic_general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PRONicaragua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Gonzalez</dc:creator>
  <cp:lastModifiedBy>Georgina Orozco</cp:lastModifiedBy>
  <cp:revision>533</cp:revision>
  <cp:lastPrinted>2017-08-24T17:41:40Z</cp:lastPrinted>
  <dcterms:created xsi:type="dcterms:W3CDTF">2016-01-11T16:04:42Z</dcterms:created>
  <dcterms:modified xsi:type="dcterms:W3CDTF">2020-11-10T01:08:22Z</dcterms:modified>
</cp:coreProperties>
</file>