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6"/>
  </p:notesMasterIdLst>
  <p:sldIdLst>
    <p:sldId id="256" r:id="rId2"/>
    <p:sldId id="270" r:id="rId3"/>
    <p:sldId id="285" r:id="rId4"/>
    <p:sldId id="286" r:id="rId5"/>
    <p:sldId id="287" r:id="rId6"/>
    <p:sldId id="288" r:id="rId7"/>
    <p:sldId id="289" r:id="rId8"/>
    <p:sldId id="294" r:id="rId9"/>
    <p:sldId id="293" r:id="rId10"/>
    <p:sldId id="291" r:id="rId11"/>
    <p:sldId id="260" r:id="rId12"/>
    <p:sldId id="272" r:id="rId13"/>
    <p:sldId id="273" r:id="rId14"/>
    <p:sldId id="27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DB5EF4-2ED9-EA4C-9A20-0DBB46A8C9D9}">
          <p14:sldIdLst>
            <p14:sldId id="256"/>
            <p14:sldId id="270"/>
            <p14:sldId id="285"/>
            <p14:sldId id="286"/>
            <p14:sldId id="287"/>
            <p14:sldId id="288"/>
            <p14:sldId id="289"/>
            <p14:sldId id="294"/>
            <p14:sldId id="293"/>
            <p14:sldId id="291"/>
            <p14:sldId id="260"/>
            <p14:sldId id="272"/>
            <p14:sldId id="273"/>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4"/>
    <p:restoredTop sz="91902"/>
  </p:normalViewPr>
  <p:slideViewPr>
    <p:cSldViewPr snapToGrid="0" snapToObjects="1">
      <p:cViewPr varScale="1">
        <p:scale>
          <a:sx n="102" d="100"/>
          <a:sy n="102" d="100"/>
        </p:scale>
        <p:origin x="19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2510A-6998-C849-9F38-4BCB07E959F6}" type="doc">
      <dgm:prSet loTypeId="urn:microsoft.com/office/officeart/2005/8/layout/funnel1" loCatId="" qsTypeId="urn:microsoft.com/office/officeart/2005/8/quickstyle/3D3" qsCatId="3D" csTypeId="urn:microsoft.com/office/officeart/2005/8/colors/colorful4" csCatId="colorful" phldr="1"/>
      <dgm:spPr/>
      <dgm:t>
        <a:bodyPr/>
        <a:lstStyle/>
        <a:p>
          <a:endParaRPr lang="en-US"/>
        </a:p>
      </dgm:t>
    </dgm:pt>
    <dgm:pt modelId="{8C1BE61A-FC6E-E14F-B7D6-53C5E644E624}">
      <dgm:prSet phldrT="[Text]"/>
      <dgm:spPr/>
      <dgm:t>
        <a:bodyPr/>
        <a:lstStyle/>
        <a:p>
          <a:r>
            <a:rPr lang="en-US" dirty="0"/>
            <a:t>ERPD</a:t>
          </a:r>
        </a:p>
      </dgm:t>
    </dgm:pt>
    <dgm:pt modelId="{F1426069-2370-0A47-820B-CE2FFC42D284}" type="parTrans" cxnId="{4807439E-59B7-1D49-867B-A70594286F1E}">
      <dgm:prSet/>
      <dgm:spPr/>
      <dgm:t>
        <a:bodyPr/>
        <a:lstStyle/>
        <a:p>
          <a:endParaRPr lang="en-US"/>
        </a:p>
      </dgm:t>
    </dgm:pt>
    <dgm:pt modelId="{1541AF29-4F9A-6B44-B3D7-D0C7987C4666}" type="sibTrans" cxnId="{4807439E-59B7-1D49-867B-A70594286F1E}">
      <dgm:prSet/>
      <dgm:spPr/>
      <dgm:t>
        <a:bodyPr/>
        <a:lstStyle/>
        <a:p>
          <a:endParaRPr lang="en-US"/>
        </a:p>
      </dgm:t>
    </dgm:pt>
    <dgm:pt modelId="{0F966A5A-D990-B74E-AFA7-67FFD5C40D03}">
      <dgm:prSet phldrT="[Text]"/>
      <dgm:spPr/>
      <dgm:t>
        <a:bodyPr/>
        <a:lstStyle/>
        <a:p>
          <a:r>
            <a:rPr lang="en-US" dirty="0"/>
            <a:t>PDB</a:t>
          </a:r>
        </a:p>
      </dgm:t>
    </dgm:pt>
    <dgm:pt modelId="{10F60D8C-22B7-0445-AC93-CD22AA40DDF6}" type="parTrans" cxnId="{D225596B-662D-A645-9C65-6EAA5F0A596D}">
      <dgm:prSet/>
      <dgm:spPr/>
      <dgm:t>
        <a:bodyPr/>
        <a:lstStyle/>
        <a:p>
          <a:endParaRPr lang="en-US"/>
        </a:p>
      </dgm:t>
    </dgm:pt>
    <dgm:pt modelId="{D66CB36E-228C-0742-A2B7-D5243CE43B54}" type="sibTrans" cxnId="{D225596B-662D-A645-9C65-6EAA5F0A596D}">
      <dgm:prSet/>
      <dgm:spPr/>
      <dgm:t>
        <a:bodyPr/>
        <a:lstStyle/>
        <a:p>
          <a:endParaRPr lang="en-US"/>
        </a:p>
      </dgm:t>
    </dgm:pt>
    <dgm:pt modelId="{0A7E0F94-AED6-4144-8705-E77A0616C887}">
      <dgm:prSet phldrT="[Text]"/>
      <dgm:spPr/>
      <dgm:t>
        <a:bodyPr/>
        <a:lstStyle/>
        <a:p>
          <a:r>
            <a:rPr lang="en-US" dirty="0"/>
            <a:t>MGAS</a:t>
          </a:r>
        </a:p>
      </dgm:t>
    </dgm:pt>
    <dgm:pt modelId="{CB2A9E9F-4748-E343-9204-0ECB62D98E47}" type="parTrans" cxnId="{39281902-6145-D745-80FD-93322F38A5C9}">
      <dgm:prSet/>
      <dgm:spPr/>
      <dgm:t>
        <a:bodyPr/>
        <a:lstStyle/>
        <a:p>
          <a:endParaRPr lang="en-US"/>
        </a:p>
      </dgm:t>
    </dgm:pt>
    <dgm:pt modelId="{E60608A4-D85E-CE44-830A-19BFC2A27E52}" type="sibTrans" cxnId="{39281902-6145-D745-80FD-93322F38A5C9}">
      <dgm:prSet/>
      <dgm:spPr/>
      <dgm:t>
        <a:bodyPr/>
        <a:lstStyle/>
        <a:p>
          <a:endParaRPr lang="en-US"/>
        </a:p>
      </dgm:t>
    </dgm:pt>
    <dgm:pt modelId="{7ED24B26-B900-2E4F-822C-EA1F683C35EB}">
      <dgm:prSet phldrT="[Text]"/>
      <dgm:spPr/>
      <dgm:t>
        <a:bodyPr/>
        <a:lstStyle/>
        <a:p>
          <a:r>
            <a:rPr lang="en-US" dirty="0"/>
            <a:t>ERPA</a:t>
          </a:r>
        </a:p>
      </dgm:t>
    </dgm:pt>
    <dgm:pt modelId="{02395E0C-EA39-CD41-ABF4-C245587F2B87}" type="parTrans" cxnId="{BC59F686-F38B-E04F-9EE8-CDBB8300ACCF}">
      <dgm:prSet/>
      <dgm:spPr/>
      <dgm:t>
        <a:bodyPr/>
        <a:lstStyle/>
        <a:p>
          <a:endParaRPr lang="en-US"/>
        </a:p>
      </dgm:t>
    </dgm:pt>
    <dgm:pt modelId="{EC642CAD-D0D0-B04C-99FB-A58FC4B579B9}" type="sibTrans" cxnId="{BC59F686-F38B-E04F-9EE8-CDBB8300ACCF}">
      <dgm:prSet/>
      <dgm:spPr/>
      <dgm:t>
        <a:bodyPr/>
        <a:lstStyle/>
        <a:p>
          <a:endParaRPr lang="en-US"/>
        </a:p>
      </dgm:t>
    </dgm:pt>
    <dgm:pt modelId="{A6AB2FA0-3D87-7B45-BB2B-2C3216FB057E}" type="pres">
      <dgm:prSet presAssocID="{3C72510A-6998-C849-9F38-4BCB07E959F6}" presName="Name0" presStyleCnt="0">
        <dgm:presLayoutVars>
          <dgm:chMax val="4"/>
          <dgm:resizeHandles val="exact"/>
        </dgm:presLayoutVars>
      </dgm:prSet>
      <dgm:spPr/>
    </dgm:pt>
    <dgm:pt modelId="{D0104B47-AB63-5B42-878E-E98DED947335}" type="pres">
      <dgm:prSet presAssocID="{3C72510A-6998-C849-9F38-4BCB07E959F6}" presName="ellipse" presStyleLbl="trBgShp" presStyleIdx="0" presStyleCnt="1"/>
      <dgm:spPr/>
    </dgm:pt>
    <dgm:pt modelId="{11628738-2D68-E247-93CE-4627C208DFBB}" type="pres">
      <dgm:prSet presAssocID="{3C72510A-6998-C849-9F38-4BCB07E959F6}" presName="arrow1" presStyleLbl="fgShp" presStyleIdx="0" presStyleCnt="1"/>
      <dgm:spPr/>
    </dgm:pt>
    <dgm:pt modelId="{EDC642FC-2E72-C04B-8CF1-181A6030EDE0}" type="pres">
      <dgm:prSet presAssocID="{3C72510A-6998-C849-9F38-4BCB07E959F6}" presName="rectangle" presStyleLbl="revTx" presStyleIdx="0" presStyleCnt="1">
        <dgm:presLayoutVars>
          <dgm:bulletEnabled val="1"/>
        </dgm:presLayoutVars>
      </dgm:prSet>
      <dgm:spPr/>
    </dgm:pt>
    <dgm:pt modelId="{E93379A5-DA6A-A34A-A8F9-65CA798C4CA1}" type="pres">
      <dgm:prSet presAssocID="{0F966A5A-D990-B74E-AFA7-67FFD5C40D03}" presName="item1" presStyleLbl="node1" presStyleIdx="0" presStyleCnt="3">
        <dgm:presLayoutVars>
          <dgm:bulletEnabled val="1"/>
        </dgm:presLayoutVars>
      </dgm:prSet>
      <dgm:spPr/>
    </dgm:pt>
    <dgm:pt modelId="{84466134-BBF9-4C4D-A9CF-D9AE6FBA967E}" type="pres">
      <dgm:prSet presAssocID="{0A7E0F94-AED6-4144-8705-E77A0616C887}" presName="item2" presStyleLbl="node1" presStyleIdx="1" presStyleCnt="3">
        <dgm:presLayoutVars>
          <dgm:bulletEnabled val="1"/>
        </dgm:presLayoutVars>
      </dgm:prSet>
      <dgm:spPr/>
    </dgm:pt>
    <dgm:pt modelId="{22F90F69-FA52-1849-9C1E-65AB8CE3C593}" type="pres">
      <dgm:prSet presAssocID="{7ED24B26-B900-2E4F-822C-EA1F683C35EB}" presName="item3" presStyleLbl="node1" presStyleIdx="2" presStyleCnt="3">
        <dgm:presLayoutVars>
          <dgm:bulletEnabled val="1"/>
        </dgm:presLayoutVars>
      </dgm:prSet>
      <dgm:spPr/>
    </dgm:pt>
    <dgm:pt modelId="{26B64FFF-2D24-0C4A-A91D-053475C2240F}" type="pres">
      <dgm:prSet presAssocID="{3C72510A-6998-C849-9F38-4BCB07E959F6}" presName="funnel" presStyleLbl="trAlignAcc1" presStyleIdx="0" presStyleCnt="1"/>
      <dgm:spPr/>
    </dgm:pt>
  </dgm:ptLst>
  <dgm:cxnLst>
    <dgm:cxn modelId="{39281902-6145-D745-80FD-93322F38A5C9}" srcId="{3C72510A-6998-C849-9F38-4BCB07E959F6}" destId="{0A7E0F94-AED6-4144-8705-E77A0616C887}" srcOrd="2" destOrd="0" parTransId="{CB2A9E9F-4748-E343-9204-0ECB62D98E47}" sibTransId="{E60608A4-D85E-CE44-830A-19BFC2A27E52}"/>
    <dgm:cxn modelId="{D225596B-662D-A645-9C65-6EAA5F0A596D}" srcId="{3C72510A-6998-C849-9F38-4BCB07E959F6}" destId="{0F966A5A-D990-B74E-AFA7-67FFD5C40D03}" srcOrd="1" destOrd="0" parTransId="{10F60D8C-22B7-0445-AC93-CD22AA40DDF6}" sibTransId="{D66CB36E-228C-0742-A2B7-D5243CE43B54}"/>
    <dgm:cxn modelId="{4E264058-5044-E341-98BD-0D8990D5A797}" type="presOf" srcId="{0F966A5A-D990-B74E-AFA7-67FFD5C40D03}" destId="{84466134-BBF9-4C4D-A9CF-D9AE6FBA967E}" srcOrd="0" destOrd="0" presId="urn:microsoft.com/office/officeart/2005/8/layout/funnel1"/>
    <dgm:cxn modelId="{43E2B87E-4C56-ED40-8DAD-8B872F3F039A}" type="presOf" srcId="{8C1BE61A-FC6E-E14F-B7D6-53C5E644E624}" destId="{22F90F69-FA52-1849-9C1E-65AB8CE3C593}" srcOrd="0" destOrd="0" presId="urn:microsoft.com/office/officeart/2005/8/layout/funnel1"/>
    <dgm:cxn modelId="{BC59F686-F38B-E04F-9EE8-CDBB8300ACCF}" srcId="{3C72510A-6998-C849-9F38-4BCB07E959F6}" destId="{7ED24B26-B900-2E4F-822C-EA1F683C35EB}" srcOrd="3" destOrd="0" parTransId="{02395E0C-EA39-CD41-ABF4-C245587F2B87}" sibTransId="{EC642CAD-D0D0-B04C-99FB-A58FC4B579B9}"/>
    <dgm:cxn modelId="{4807439E-59B7-1D49-867B-A70594286F1E}" srcId="{3C72510A-6998-C849-9F38-4BCB07E959F6}" destId="{8C1BE61A-FC6E-E14F-B7D6-53C5E644E624}" srcOrd="0" destOrd="0" parTransId="{F1426069-2370-0A47-820B-CE2FFC42D284}" sibTransId="{1541AF29-4F9A-6B44-B3D7-D0C7987C4666}"/>
    <dgm:cxn modelId="{AAA982BD-8640-E945-B482-7AE1B6AF26A9}" type="presOf" srcId="{7ED24B26-B900-2E4F-822C-EA1F683C35EB}" destId="{EDC642FC-2E72-C04B-8CF1-181A6030EDE0}" srcOrd="0" destOrd="0" presId="urn:microsoft.com/office/officeart/2005/8/layout/funnel1"/>
    <dgm:cxn modelId="{CF4D4BE0-D4E1-EA46-9AF7-B1AD722C1401}" type="presOf" srcId="{0A7E0F94-AED6-4144-8705-E77A0616C887}" destId="{E93379A5-DA6A-A34A-A8F9-65CA798C4CA1}" srcOrd="0" destOrd="0" presId="urn:microsoft.com/office/officeart/2005/8/layout/funnel1"/>
    <dgm:cxn modelId="{2CB871F2-AE87-7943-8D16-699DA9B9E156}" type="presOf" srcId="{3C72510A-6998-C849-9F38-4BCB07E959F6}" destId="{A6AB2FA0-3D87-7B45-BB2B-2C3216FB057E}" srcOrd="0" destOrd="0" presId="urn:microsoft.com/office/officeart/2005/8/layout/funnel1"/>
    <dgm:cxn modelId="{0AE38A7C-56AB-C044-A168-C33C5AB34CD5}" type="presParOf" srcId="{A6AB2FA0-3D87-7B45-BB2B-2C3216FB057E}" destId="{D0104B47-AB63-5B42-878E-E98DED947335}" srcOrd="0" destOrd="0" presId="urn:microsoft.com/office/officeart/2005/8/layout/funnel1"/>
    <dgm:cxn modelId="{3364E667-67BC-7741-8503-155C794D638E}" type="presParOf" srcId="{A6AB2FA0-3D87-7B45-BB2B-2C3216FB057E}" destId="{11628738-2D68-E247-93CE-4627C208DFBB}" srcOrd="1" destOrd="0" presId="urn:microsoft.com/office/officeart/2005/8/layout/funnel1"/>
    <dgm:cxn modelId="{548919EE-9D6E-9343-A330-ED2E990E5B49}" type="presParOf" srcId="{A6AB2FA0-3D87-7B45-BB2B-2C3216FB057E}" destId="{EDC642FC-2E72-C04B-8CF1-181A6030EDE0}" srcOrd="2" destOrd="0" presId="urn:microsoft.com/office/officeart/2005/8/layout/funnel1"/>
    <dgm:cxn modelId="{2482DBF9-2218-0F4E-ABB4-AA6BB7EABCA2}" type="presParOf" srcId="{A6AB2FA0-3D87-7B45-BB2B-2C3216FB057E}" destId="{E93379A5-DA6A-A34A-A8F9-65CA798C4CA1}" srcOrd="3" destOrd="0" presId="urn:microsoft.com/office/officeart/2005/8/layout/funnel1"/>
    <dgm:cxn modelId="{995BE217-CDB6-944D-97EC-173C533AE735}" type="presParOf" srcId="{A6AB2FA0-3D87-7B45-BB2B-2C3216FB057E}" destId="{84466134-BBF9-4C4D-A9CF-D9AE6FBA967E}" srcOrd="4" destOrd="0" presId="urn:microsoft.com/office/officeart/2005/8/layout/funnel1"/>
    <dgm:cxn modelId="{FF3A7EF1-E201-4C4B-BB75-76CA868EE1A3}" type="presParOf" srcId="{A6AB2FA0-3D87-7B45-BB2B-2C3216FB057E}" destId="{22F90F69-FA52-1849-9C1E-65AB8CE3C593}" srcOrd="5" destOrd="0" presId="urn:microsoft.com/office/officeart/2005/8/layout/funnel1"/>
    <dgm:cxn modelId="{6B241CE8-4B3B-9A4D-B796-97DD48B03190}" type="presParOf" srcId="{A6AB2FA0-3D87-7B45-BB2B-2C3216FB057E}" destId="{26B64FFF-2D24-0C4A-A91D-053475C2240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04B47-AB63-5B42-878E-E98DED947335}">
      <dsp:nvSpPr>
        <dsp:cNvPr id="0" name=""/>
        <dsp:cNvSpPr/>
      </dsp:nvSpPr>
      <dsp:spPr>
        <a:xfrm>
          <a:off x="1868757" y="195024"/>
          <a:ext cx="3870483" cy="1344168"/>
        </a:xfrm>
        <a:prstGeom prst="ellipse">
          <a:avLst/>
        </a:prstGeom>
        <a:solidFill>
          <a:schemeClr val="accent4">
            <a:tint val="50000"/>
            <a:alpha val="40000"/>
            <a:hueOff val="0"/>
            <a:satOff val="0"/>
            <a:lumOff val="0"/>
            <a:alphaOff val="0"/>
          </a:schemeClr>
        </a:solidFill>
        <a:ln w="127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11628738-2D68-E247-93CE-4627C208DFBB}">
      <dsp:nvSpPr>
        <dsp:cNvPr id="0" name=""/>
        <dsp:cNvSpPr/>
      </dsp:nvSpPr>
      <dsp:spPr>
        <a:xfrm>
          <a:off x="3434953" y="3486435"/>
          <a:ext cx="750093" cy="480060"/>
        </a:xfrm>
        <a:prstGeom prst="down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C642FC-2E72-C04B-8CF1-181A6030EDE0}">
      <dsp:nvSpPr>
        <dsp:cNvPr id="0" name=""/>
        <dsp:cNvSpPr/>
      </dsp:nvSpPr>
      <dsp:spPr>
        <a:xfrm>
          <a:off x="2009774" y="3870483"/>
          <a:ext cx="3600450" cy="900112"/>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ERPA</a:t>
          </a:r>
        </a:p>
      </dsp:txBody>
      <dsp:txXfrm>
        <a:off x="2009774" y="3870483"/>
        <a:ext cx="3600450" cy="900112"/>
      </dsp:txXfrm>
    </dsp:sp>
    <dsp:sp modelId="{E93379A5-DA6A-A34A-A8F9-65CA798C4CA1}">
      <dsp:nvSpPr>
        <dsp:cNvPr id="0" name=""/>
        <dsp:cNvSpPr/>
      </dsp:nvSpPr>
      <dsp:spPr>
        <a:xfrm>
          <a:off x="3275933" y="1643005"/>
          <a:ext cx="1350168" cy="1350168"/>
        </a:xfrm>
        <a:prstGeom prst="ellipse">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MGAS</a:t>
          </a:r>
        </a:p>
      </dsp:txBody>
      <dsp:txXfrm>
        <a:off x="3473661" y="1840733"/>
        <a:ext cx="954712" cy="954712"/>
      </dsp:txXfrm>
    </dsp:sp>
    <dsp:sp modelId="{84466134-BBF9-4C4D-A9CF-D9AE6FBA967E}">
      <dsp:nvSpPr>
        <dsp:cNvPr id="0" name=""/>
        <dsp:cNvSpPr/>
      </dsp:nvSpPr>
      <dsp:spPr>
        <a:xfrm>
          <a:off x="2309812" y="630078"/>
          <a:ext cx="1350168" cy="1350168"/>
        </a:xfrm>
        <a:prstGeom prst="ellipse">
          <a:avLst/>
        </a:prstGeom>
        <a:solidFill>
          <a:schemeClr val="accent4">
            <a:hueOff val="-3518287"/>
            <a:satOff val="21119"/>
            <a:lumOff val="-1863"/>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PDB</a:t>
          </a:r>
        </a:p>
      </dsp:txBody>
      <dsp:txXfrm>
        <a:off x="2507540" y="827806"/>
        <a:ext cx="954712" cy="954712"/>
      </dsp:txXfrm>
    </dsp:sp>
    <dsp:sp modelId="{22F90F69-FA52-1849-9C1E-65AB8CE3C593}">
      <dsp:nvSpPr>
        <dsp:cNvPr id="0" name=""/>
        <dsp:cNvSpPr/>
      </dsp:nvSpPr>
      <dsp:spPr>
        <a:xfrm>
          <a:off x="3689985" y="303637"/>
          <a:ext cx="1350168" cy="1350168"/>
        </a:xfrm>
        <a:prstGeom prst="ellipse">
          <a:avLst/>
        </a:prstGeom>
        <a:solidFill>
          <a:schemeClr val="accent4">
            <a:hueOff val="-7036575"/>
            <a:satOff val="42238"/>
            <a:lumOff val="-3725"/>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ERPD</a:t>
          </a:r>
        </a:p>
      </dsp:txBody>
      <dsp:txXfrm>
        <a:off x="3887713" y="501365"/>
        <a:ext cx="954712" cy="954712"/>
      </dsp:txXfrm>
    </dsp:sp>
    <dsp:sp modelId="{26B64FFF-2D24-0C4A-A91D-053475C2240F}">
      <dsp:nvSpPr>
        <dsp:cNvPr id="0" name=""/>
        <dsp:cNvSpPr/>
      </dsp:nvSpPr>
      <dsp:spPr>
        <a:xfrm>
          <a:off x="1709737" y="30003"/>
          <a:ext cx="4200525" cy="3360420"/>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5BA955-4655-5C42-A21F-DB73101CD094}" type="datetimeFigureOut">
              <a:rPr lang="es-CR" smtClean="0"/>
              <a:t>9/11/2020</a:t>
            </a:fld>
            <a:endParaRPr lang="es-CR"/>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r>
              <a:rPr lang="es-ES"/>
              <a:t>Editar los estilos de texto del patrón
Segundo nivel
Tercer nivel
Cuarto nivel
Quinto nivel</a:t>
            </a:r>
            <a:endParaRPr lang="es-CR"/>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0251E75-1099-A74D-AF9D-2D959E48A824}" type="slidenum">
              <a:rPr lang="es-CR" smtClean="0"/>
              <a:t>‹Nº›</a:t>
            </a:fld>
            <a:endParaRPr lang="es-CR"/>
          </a:p>
        </p:txBody>
      </p:sp>
    </p:spTree>
    <p:extLst>
      <p:ext uri="{BB962C8B-B14F-4D97-AF65-F5344CB8AC3E}">
        <p14:creationId xmlns:p14="http://schemas.microsoft.com/office/powerpoint/2010/main" val="382439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9</a:t>
            </a:fld>
            <a:endParaRPr lang="es-ES" dirty="0"/>
          </a:p>
        </p:txBody>
      </p:sp>
    </p:spTree>
    <p:extLst>
      <p:ext uri="{BB962C8B-B14F-4D97-AF65-F5344CB8AC3E}">
        <p14:creationId xmlns:p14="http://schemas.microsoft.com/office/powerpoint/2010/main" val="22690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11</a:t>
            </a:fld>
            <a:endParaRPr lang="es-ES" dirty="0"/>
          </a:p>
        </p:txBody>
      </p:sp>
    </p:spTree>
    <p:extLst>
      <p:ext uri="{BB962C8B-B14F-4D97-AF65-F5344CB8AC3E}">
        <p14:creationId xmlns:p14="http://schemas.microsoft.com/office/powerpoint/2010/main" val="364416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12</a:t>
            </a:fld>
            <a:endParaRPr lang="es-ES" dirty="0"/>
          </a:p>
        </p:txBody>
      </p:sp>
    </p:spTree>
    <p:extLst>
      <p:ext uri="{BB962C8B-B14F-4D97-AF65-F5344CB8AC3E}">
        <p14:creationId xmlns:p14="http://schemas.microsoft.com/office/powerpoint/2010/main" val="410835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13</a:t>
            </a:fld>
            <a:endParaRPr lang="es-ES" dirty="0"/>
          </a:p>
        </p:txBody>
      </p:sp>
    </p:spTree>
    <p:extLst>
      <p:ext uri="{BB962C8B-B14F-4D97-AF65-F5344CB8AC3E}">
        <p14:creationId xmlns:p14="http://schemas.microsoft.com/office/powerpoint/2010/main" val="100241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Texto del título</a:t>
            </a:r>
          </a:p>
        </p:txBody>
      </p:sp>
      <p:sp>
        <p:nvSpPr>
          <p:cNvPr id="14" name="Shape 14"/>
          <p:cNvSpPr>
            <a:spLocks noGrp="1"/>
          </p:cNvSpPr>
          <p:nvPr>
            <p:ph type="body" idx="1"/>
          </p:nvPr>
        </p:nvSpPr>
        <p:spPr>
          <a:xfrm>
            <a:off x="669726" y="3348633"/>
            <a:ext cx="3750469" cy="288428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4234306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11/9/2020</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11/9/2020</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23" y="3301339"/>
            <a:ext cx="7873340" cy="1197635"/>
          </a:xfrm>
        </p:spPr>
        <p:txBody>
          <a:bodyPr/>
          <a:lstStyle/>
          <a:p>
            <a:pPr algn="ct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br>
              <a:rPr lang="es-ES_tradnl" sz="1400" dirty="0"/>
            </a:br>
            <a:r>
              <a:rPr lang="es-ES_tradnl" dirty="0"/>
              <a:t> </a:t>
            </a: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r>
              <a:rPr lang="es-ES_tradnl" sz="3600" dirty="0"/>
              <a:t>Programa Reducción de Emisiones de Costa Rica:</a:t>
            </a:r>
            <a:br>
              <a:rPr lang="es-ES_tradnl" sz="3600" dirty="0"/>
            </a:br>
            <a:r>
              <a:rPr lang="es-ES_tradnl" sz="3600" dirty="0"/>
              <a:t>Plan Distribución de Beneficios </a:t>
            </a:r>
            <a:br>
              <a:rPr lang="es-ES_tradnl" sz="3600" dirty="0"/>
            </a:br>
            <a:r>
              <a:rPr lang="es-ES_tradnl" sz="3600" dirty="0"/>
              <a:t>y CREF </a:t>
            </a:r>
            <a:br>
              <a:rPr lang="es-ES_tradnl" dirty="0"/>
            </a:br>
            <a:r>
              <a:rPr lang="es-ES_tradnl" dirty="0"/>
              <a:t> </a:t>
            </a:r>
            <a:br>
              <a:rPr lang="es-ES_tradnl" dirty="0"/>
            </a:br>
            <a:endParaRPr lang="en-US" dirty="0"/>
          </a:p>
        </p:txBody>
      </p:sp>
      <p:pic>
        <p:nvPicPr>
          <p:cNvPr id="4" name="Imagen 3">
            <a:extLst>
              <a:ext uri="{FF2B5EF4-FFF2-40B4-BE49-F238E27FC236}">
                <a16:creationId xmlns:a16="http://schemas.microsoft.com/office/drawing/2014/main" id="{D3EB75F0-BC33-1A47-9D8E-A14DF73BF425}"/>
              </a:ext>
            </a:extLst>
          </p:cNvPr>
          <p:cNvPicPr>
            <a:picLocks noChangeAspect="1"/>
          </p:cNvPicPr>
          <p:nvPr/>
        </p:nvPicPr>
        <p:blipFill>
          <a:blip r:embed="rId2"/>
          <a:stretch>
            <a:fillRect/>
          </a:stretch>
        </p:blipFill>
        <p:spPr>
          <a:xfrm>
            <a:off x="1032296" y="5128491"/>
            <a:ext cx="1422400" cy="1422400"/>
          </a:xfrm>
          <a:prstGeom prst="rect">
            <a:avLst/>
          </a:prstGeom>
        </p:spPr>
      </p:pic>
      <p:pic>
        <p:nvPicPr>
          <p:cNvPr id="5" name="Imagen 4">
            <a:extLst>
              <a:ext uri="{FF2B5EF4-FFF2-40B4-BE49-F238E27FC236}">
                <a16:creationId xmlns:a16="http://schemas.microsoft.com/office/drawing/2014/main" id="{7A60D22E-7A20-DB45-8CF3-42241FC07840}"/>
              </a:ext>
            </a:extLst>
          </p:cNvPr>
          <p:cNvPicPr>
            <a:picLocks noChangeAspect="1"/>
          </p:cNvPicPr>
          <p:nvPr/>
        </p:nvPicPr>
        <p:blipFill>
          <a:blip r:embed="rId3"/>
          <a:stretch>
            <a:fillRect/>
          </a:stretch>
        </p:blipFill>
        <p:spPr>
          <a:xfrm>
            <a:off x="6235617" y="5211041"/>
            <a:ext cx="1612900" cy="1257300"/>
          </a:xfrm>
          <a:prstGeom prst="rect">
            <a:avLst/>
          </a:prstGeom>
        </p:spPr>
      </p:pic>
      <p:sp>
        <p:nvSpPr>
          <p:cNvPr id="3" name="Subtitle 2"/>
          <p:cNvSpPr>
            <a:spLocks noGrp="1"/>
          </p:cNvSpPr>
          <p:nvPr>
            <p:ph type="subTitle" idx="1"/>
          </p:nvPr>
        </p:nvSpPr>
        <p:spPr>
          <a:xfrm>
            <a:off x="4617637" y="4025826"/>
            <a:ext cx="3041947" cy="946298"/>
          </a:xfrm>
        </p:spPr>
        <p:txBody>
          <a:bodyPr>
            <a:normAutofit fontScale="92500" lnSpcReduction="20000"/>
          </a:bodyPr>
          <a:lstStyle/>
          <a:p>
            <a:r>
              <a:rPr lang="en-US" dirty="0" err="1"/>
              <a:t>Ing</a:t>
            </a:r>
            <a:r>
              <a:rPr lang="en-US" dirty="0"/>
              <a:t>. Gisella </a:t>
            </a:r>
            <a:r>
              <a:rPr lang="en-US" dirty="0" err="1"/>
              <a:t>Quirós</a:t>
            </a:r>
            <a:r>
              <a:rPr lang="en-US" dirty="0"/>
              <a:t> Ramírez</a:t>
            </a:r>
          </a:p>
          <a:p>
            <a:r>
              <a:rPr lang="en-US" dirty="0" err="1"/>
              <a:t>Estrategia</a:t>
            </a:r>
            <a:r>
              <a:rPr lang="en-US" dirty="0"/>
              <a:t> Nacional REDD+</a:t>
            </a:r>
          </a:p>
          <a:p>
            <a:r>
              <a:rPr lang="en-US" dirty="0" err="1"/>
              <a:t>Octubre</a:t>
            </a:r>
            <a:r>
              <a:rPr lang="en-US" dirty="0"/>
              <a:t> 2020</a:t>
            </a:r>
          </a:p>
        </p:txBody>
      </p:sp>
    </p:spTree>
    <p:extLst>
      <p:ext uri="{BB962C8B-B14F-4D97-AF65-F5344CB8AC3E}">
        <p14:creationId xmlns:p14="http://schemas.microsoft.com/office/powerpoint/2010/main" val="5746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0578-79FD-D64B-8A4D-FAE3C8CB9CA0}"/>
              </a:ext>
            </a:extLst>
          </p:cNvPr>
          <p:cNvSpPr>
            <a:spLocks noGrp="1"/>
          </p:cNvSpPr>
          <p:nvPr>
            <p:ph type="title"/>
          </p:nvPr>
        </p:nvSpPr>
        <p:spPr>
          <a:xfrm>
            <a:off x="195941" y="0"/>
            <a:ext cx="7815263" cy="722889"/>
          </a:xfrm>
        </p:spPr>
        <p:txBody>
          <a:bodyPr/>
          <a:lstStyle/>
          <a:p>
            <a:br>
              <a:rPr lang="es-ES" sz="4000" dirty="0">
                <a:solidFill>
                  <a:schemeClr val="bg2">
                    <a:lumMod val="25000"/>
                  </a:schemeClr>
                </a:solidFill>
                <a:latin typeface="Bahnschrift SemiCondensed" panose="020B0502040204020203" pitchFamily="34" charset="0"/>
              </a:rPr>
            </a:br>
            <a:r>
              <a:rPr lang="es-ES" sz="2400" dirty="0">
                <a:solidFill>
                  <a:schemeClr val="bg2">
                    <a:lumMod val="25000"/>
                  </a:schemeClr>
                </a:solidFill>
                <a:latin typeface="Bahnschrift SemiCondensed" panose="020B0502040204020203" pitchFamily="34" charset="0"/>
              </a:rPr>
              <a:t>Flujograma: selección de beneficiarios, contratos </a:t>
            </a:r>
            <a:r>
              <a:rPr lang="es-ES" sz="3200" dirty="0">
                <a:solidFill>
                  <a:schemeClr val="bg2">
                    <a:lumMod val="25000"/>
                  </a:schemeClr>
                </a:solidFill>
                <a:latin typeface="Bahnschrift SemiCondensed" panose="020B0502040204020203" pitchFamily="34" charset="0"/>
              </a:rPr>
              <a:t>CREF</a:t>
            </a:r>
            <a:br>
              <a:rPr lang="es-ES" sz="4800" dirty="0">
                <a:solidFill>
                  <a:schemeClr val="bg2">
                    <a:lumMod val="25000"/>
                  </a:schemeClr>
                </a:solidFill>
                <a:latin typeface="Bahnschrift SemiCondensed" panose="020B0502040204020203" pitchFamily="34" charset="0"/>
              </a:rPr>
            </a:br>
            <a:endParaRPr lang="en-US" dirty="0"/>
          </a:p>
        </p:txBody>
      </p:sp>
      <p:pic>
        <p:nvPicPr>
          <p:cNvPr id="5" name="Imagen 7">
            <a:extLst>
              <a:ext uri="{FF2B5EF4-FFF2-40B4-BE49-F238E27FC236}">
                <a16:creationId xmlns:a16="http://schemas.microsoft.com/office/drawing/2014/main" id="{6B1CF7B6-C8AC-9F47-895B-4C6A04C08A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5941" y="551664"/>
            <a:ext cx="8069285" cy="6235358"/>
          </a:xfrm>
          <a:prstGeom prst="rect">
            <a:avLst/>
          </a:prstGeom>
        </p:spPr>
      </p:pic>
    </p:spTree>
    <p:extLst>
      <p:ext uri="{BB962C8B-B14F-4D97-AF65-F5344CB8AC3E}">
        <p14:creationId xmlns:p14="http://schemas.microsoft.com/office/powerpoint/2010/main" val="232300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posición de contenido 4"/>
          <p:cNvGraphicFramePr>
            <a:graphicFrameLocks noGrp="1"/>
          </p:cNvGraphicFramePr>
          <p:nvPr>
            <p:ph sz="half" idx="2"/>
            <p:extLst>
              <p:ext uri="{D42A27DB-BD31-4B8C-83A1-F6EECF244321}">
                <p14:modId xmlns:p14="http://schemas.microsoft.com/office/powerpoint/2010/main" val="1553539201"/>
              </p:ext>
            </p:extLst>
          </p:nvPr>
        </p:nvGraphicFramePr>
        <p:xfrm>
          <a:off x="798909" y="3438667"/>
          <a:ext cx="7200644" cy="2880360"/>
        </p:xfrm>
        <a:graphic>
          <a:graphicData uri="http://schemas.openxmlformats.org/drawingml/2006/table">
            <a:tbl>
              <a:tblPr firstRow="1" bandRow="1">
                <a:tableStyleId>{F5AB1C69-6EDB-4FF4-983F-18BD219EF322}</a:tableStyleId>
              </a:tblPr>
              <a:tblGrid>
                <a:gridCol w="2369662">
                  <a:extLst>
                    <a:ext uri="{9D8B030D-6E8A-4147-A177-3AD203B41FA5}">
                      <a16:colId xmlns:a16="http://schemas.microsoft.com/office/drawing/2014/main" val="20000"/>
                    </a:ext>
                  </a:extLst>
                </a:gridCol>
                <a:gridCol w="4830982">
                  <a:extLst>
                    <a:ext uri="{9D8B030D-6E8A-4147-A177-3AD203B41FA5}">
                      <a16:colId xmlns:a16="http://schemas.microsoft.com/office/drawing/2014/main" val="20001"/>
                    </a:ext>
                  </a:extLst>
                </a:gridCol>
              </a:tblGrid>
              <a:tr h="317423">
                <a:tc>
                  <a:txBody>
                    <a:bodyPr/>
                    <a:lstStyle/>
                    <a:p>
                      <a:pPr algn="ctr" rtl="0"/>
                      <a:r>
                        <a:rPr lang="es-ES" sz="2100" kern="1200" dirty="0">
                          <a:solidFill>
                            <a:schemeClr val="bg1"/>
                          </a:solidFill>
                          <a:latin typeface="Bahnschrift SemiCondensed" panose="020B0502040204020203" pitchFamily="34" charset="0"/>
                          <a:ea typeface="+mj-ea"/>
                          <a:cs typeface="+mj-cs"/>
                        </a:rPr>
                        <a:t>Quienes</a:t>
                      </a:r>
                      <a:endParaRPr lang="es-ES" sz="2100" kern="1200" noProof="0" dirty="0">
                        <a:solidFill>
                          <a:schemeClr val="bg1"/>
                        </a:solidFill>
                        <a:latin typeface="Bahnschrift SemiCondensed" panose="020B0502040204020203" pitchFamily="34" charset="0"/>
                        <a:ea typeface="+mj-ea"/>
                        <a:cs typeface="+mj-cs"/>
                      </a:endParaRPr>
                    </a:p>
                  </a:txBody>
                  <a:tcPr marL="68580" marR="68580" marT="34290" marB="34290" anchor="ctr">
                    <a:solidFill>
                      <a:schemeClr val="accent3">
                        <a:lumMod val="50000"/>
                      </a:schemeClr>
                    </a:solidFill>
                  </a:tcPr>
                </a:tc>
                <a:tc>
                  <a:txBody>
                    <a:bodyPr/>
                    <a:lstStyle/>
                    <a:p>
                      <a:pPr algn="ctr" rtl="0"/>
                      <a:r>
                        <a:rPr lang="es-ES" sz="2100" kern="1200" noProof="0" dirty="0">
                          <a:solidFill>
                            <a:schemeClr val="bg1"/>
                          </a:solidFill>
                          <a:latin typeface="Bahnschrift SemiCondensed" panose="020B0502040204020203" pitchFamily="34" charset="0"/>
                          <a:ea typeface="+mj-ea"/>
                          <a:cs typeface="+mj-cs"/>
                        </a:rPr>
                        <a:t>Condiciones</a:t>
                      </a:r>
                    </a:p>
                  </a:txBody>
                  <a:tcPr marL="68580" marR="68580" marT="34290" marB="34290" anchor="ctr">
                    <a:solidFill>
                      <a:schemeClr val="accent3">
                        <a:lumMod val="50000"/>
                      </a:schemeClr>
                    </a:solidFill>
                  </a:tcPr>
                </a:tc>
                <a:extLst>
                  <a:ext uri="{0D108BD9-81ED-4DB2-BD59-A6C34878D82A}">
                    <a16:rowId xmlns:a16="http://schemas.microsoft.com/office/drawing/2014/main" val="10000"/>
                  </a:ext>
                </a:extLst>
              </a:tr>
              <a:tr h="616175">
                <a:tc>
                  <a:txBody>
                    <a:bodyPr/>
                    <a:lstStyle/>
                    <a:p>
                      <a:pPr rtl="0"/>
                      <a:r>
                        <a:rPr lang="es-CR" sz="1500" kern="1200" noProof="0" dirty="0">
                          <a:solidFill>
                            <a:schemeClr val="bg2">
                              <a:lumMod val="25000"/>
                            </a:schemeClr>
                          </a:solidFill>
                          <a:latin typeface="Bahnschrift SemiCondensed" panose="020B0502040204020203" pitchFamily="34" charset="0"/>
                          <a:ea typeface="+mj-ea"/>
                          <a:cs typeface="+mj-cs"/>
                        </a:rPr>
                        <a:t>Personas físicas mayores de edad, sean nacionales o extranjeras</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Con cédula, documento de identidad para extranjeros (DIMEX), o pasaporte al día.</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1"/>
                  </a:ext>
                </a:extLst>
              </a:tr>
              <a:tr h="429455">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Personas jurídicas privadas</a:t>
                      </a: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Inscritas en Costa Rica y con el pago del impuesto a personas jurídicas al día.</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2"/>
                  </a:ext>
                </a:extLst>
              </a:tr>
              <a:tr h="989614">
                <a:tc>
                  <a:txBody>
                    <a:bodyPr/>
                    <a:lstStyle/>
                    <a:p>
                      <a:pPr rtl="0"/>
                      <a:r>
                        <a:rPr lang="es-CR" sz="1500" kern="1200" noProof="0" dirty="0">
                          <a:solidFill>
                            <a:schemeClr val="bg2">
                              <a:lumMod val="25000"/>
                            </a:schemeClr>
                          </a:solidFill>
                          <a:latin typeface="Bahnschrift SemiCondensed" panose="020B0502040204020203" pitchFamily="34" charset="0"/>
                          <a:ea typeface="+mj-ea"/>
                          <a:cs typeface="+mj-cs"/>
                        </a:rPr>
                        <a:t>Copropietarios, propietarios en el extranjero u otros, podrán participar en representación de los titulares</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Con mandato generalísimo sin límite de suma debidamente inscrito en el Registro Público o un mandato general debidamente detallado otorgado en escritura pública.</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6" name="Título 12"/>
          <p:cNvSpPr>
            <a:spLocks noGrp="1"/>
          </p:cNvSpPr>
          <p:nvPr>
            <p:ph type="title"/>
          </p:nvPr>
        </p:nvSpPr>
        <p:spPr>
          <a:xfrm>
            <a:off x="798909" y="1085851"/>
            <a:ext cx="7543802" cy="413795"/>
          </a:xfrm>
        </p:spPr>
        <p:txBody>
          <a:bodyPr rtlCol="0">
            <a:normAutofit fontScale="90000"/>
          </a:bodyPr>
          <a:lstStyle/>
          <a:p>
            <a:pPr rtl="0"/>
            <a:r>
              <a:rPr lang="es-ES" dirty="0">
                <a:solidFill>
                  <a:schemeClr val="bg2">
                    <a:lumMod val="25000"/>
                  </a:schemeClr>
                </a:solidFill>
                <a:latin typeface="Bahnschrift SemiCondensed" panose="020B0502040204020203" pitchFamily="34" charset="0"/>
              </a:rPr>
              <a:t>Condiciones generales para participar de los contratos CREF</a:t>
            </a:r>
          </a:p>
        </p:txBody>
      </p:sp>
      <p:sp>
        <p:nvSpPr>
          <p:cNvPr id="9" name="Título 12"/>
          <p:cNvSpPr txBox="1">
            <a:spLocks/>
          </p:cNvSpPr>
          <p:nvPr/>
        </p:nvSpPr>
        <p:spPr>
          <a:xfrm>
            <a:off x="882036" y="2262259"/>
            <a:ext cx="7543802" cy="41379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sz="2400" dirty="0">
                <a:solidFill>
                  <a:schemeClr val="bg2">
                    <a:lumMod val="25000"/>
                  </a:schemeClr>
                </a:solidFill>
                <a:latin typeface="Bahnschrift SemiCondensed" panose="020B0502040204020203" pitchFamily="34" charset="0"/>
              </a:rPr>
              <a:t>Del solicitante</a:t>
            </a:r>
          </a:p>
        </p:txBody>
      </p:sp>
    </p:spTree>
    <p:extLst>
      <p:ext uri="{BB962C8B-B14F-4D97-AF65-F5344CB8AC3E}">
        <p14:creationId xmlns:p14="http://schemas.microsoft.com/office/powerpoint/2010/main" val="221216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posición de contenido 4"/>
          <p:cNvGraphicFramePr>
            <a:graphicFrameLocks noGrp="1"/>
          </p:cNvGraphicFramePr>
          <p:nvPr>
            <p:ph sz="half" idx="2"/>
            <p:extLst>
              <p:ext uri="{D42A27DB-BD31-4B8C-83A1-F6EECF244321}">
                <p14:modId xmlns:p14="http://schemas.microsoft.com/office/powerpoint/2010/main" val="811547484"/>
              </p:ext>
            </p:extLst>
          </p:nvPr>
        </p:nvGraphicFramePr>
        <p:xfrm>
          <a:off x="798909" y="2856776"/>
          <a:ext cx="7200645" cy="3406140"/>
        </p:xfrm>
        <a:graphic>
          <a:graphicData uri="http://schemas.openxmlformats.org/drawingml/2006/table">
            <a:tbl>
              <a:tblPr firstRow="1" bandRow="1">
                <a:tableStyleId>{F5AB1C69-6EDB-4FF4-983F-18BD219EF322}</a:tableStyleId>
              </a:tblPr>
              <a:tblGrid>
                <a:gridCol w="2369662">
                  <a:extLst>
                    <a:ext uri="{9D8B030D-6E8A-4147-A177-3AD203B41FA5}">
                      <a16:colId xmlns:a16="http://schemas.microsoft.com/office/drawing/2014/main" val="20000"/>
                    </a:ext>
                  </a:extLst>
                </a:gridCol>
                <a:gridCol w="4830983">
                  <a:extLst>
                    <a:ext uri="{9D8B030D-6E8A-4147-A177-3AD203B41FA5}">
                      <a16:colId xmlns:a16="http://schemas.microsoft.com/office/drawing/2014/main" val="20001"/>
                    </a:ext>
                  </a:extLst>
                </a:gridCol>
              </a:tblGrid>
              <a:tr h="388620">
                <a:tc>
                  <a:txBody>
                    <a:bodyPr/>
                    <a:lstStyle/>
                    <a:p>
                      <a:pPr algn="ctr" rtl="0"/>
                      <a:r>
                        <a:rPr lang="es-ES" sz="2100" kern="1200" dirty="0">
                          <a:solidFill>
                            <a:schemeClr val="bg1"/>
                          </a:solidFill>
                          <a:latin typeface="Bahnschrift SemiCondensed" panose="020B0502040204020203" pitchFamily="34" charset="0"/>
                          <a:ea typeface="+mj-ea"/>
                          <a:cs typeface="+mj-cs"/>
                        </a:rPr>
                        <a:t>Tipo de inmueble</a:t>
                      </a:r>
                      <a:endParaRPr lang="es-ES" sz="2100" kern="1200" noProof="0" dirty="0">
                        <a:solidFill>
                          <a:schemeClr val="bg1"/>
                        </a:solidFill>
                        <a:latin typeface="Bahnschrift SemiCondensed" panose="020B0502040204020203" pitchFamily="34" charset="0"/>
                        <a:ea typeface="+mj-ea"/>
                        <a:cs typeface="+mj-cs"/>
                      </a:endParaRPr>
                    </a:p>
                  </a:txBody>
                  <a:tcPr marL="68580" marR="68580" marT="34290" marB="34290" anchor="ctr">
                    <a:solidFill>
                      <a:schemeClr val="accent3">
                        <a:lumMod val="50000"/>
                      </a:schemeClr>
                    </a:solidFill>
                  </a:tcPr>
                </a:tc>
                <a:tc>
                  <a:txBody>
                    <a:bodyPr/>
                    <a:lstStyle/>
                    <a:p>
                      <a:pPr algn="ctr" rtl="0"/>
                      <a:r>
                        <a:rPr lang="es-ES" sz="2100" kern="1200" noProof="0" dirty="0">
                          <a:solidFill>
                            <a:schemeClr val="bg1"/>
                          </a:solidFill>
                          <a:latin typeface="Bahnschrift SemiCondensed" panose="020B0502040204020203" pitchFamily="34" charset="0"/>
                          <a:ea typeface="+mj-ea"/>
                          <a:cs typeface="+mj-cs"/>
                        </a:rPr>
                        <a:t>Condiciones</a:t>
                      </a:r>
                    </a:p>
                  </a:txBody>
                  <a:tcPr marL="68580" marR="68580" marT="34290" marB="34290" anchor="ctr">
                    <a:solidFill>
                      <a:schemeClr val="accent3">
                        <a:lumMod val="50000"/>
                      </a:schemeClr>
                    </a:solidFill>
                  </a:tcPr>
                </a:tc>
                <a:extLst>
                  <a:ext uri="{0D108BD9-81ED-4DB2-BD59-A6C34878D82A}">
                    <a16:rowId xmlns:a16="http://schemas.microsoft.com/office/drawing/2014/main" val="10000"/>
                  </a:ext>
                </a:extLst>
              </a:tr>
              <a:tr h="525780">
                <a:tc>
                  <a:txBody>
                    <a:bodyPr/>
                    <a:lstStyle/>
                    <a:p>
                      <a:pPr rtl="0"/>
                      <a:r>
                        <a:rPr lang="es-CR" sz="1500" kern="1200" noProof="0" dirty="0">
                          <a:solidFill>
                            <a:schemeClr val="bg2">
                              <a:lumMod val="25000"/>
                            </a:schemeClr>
                          </a:solidFill>
                          <a:latin typeface="Bahnschrift SemiCondensed" panose="020B0502040204020203" pitchFamily="34" charset="0"/>
                          <a:ea typeface="+mj-ea"/>
                          <a:cs typeface="+mj-cs"/>
                        </a:rPr>
                        <a:t>Propiedad privada con bosque</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Inscritos en el Registro Público de la propiedad a nombre del titular.</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1"/>
                  </a:ext>
                </a:extLst>
              </a:tr>
              <a:tr h="982980">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Anotaciones</a:t>
                      </a: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Sin anotaciones, advertencias administrativas, inmovilizaciones o demandas penales, demandas agrarias o civiles referentes a disputas atinentes a la titularidad del inmueble.</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2"/>
                  </a:ext>
                </a:extLst>
              </a:tr>
              <a:tr h="754380">
                <a:tc>
                  <a:txBody>
                    <a:bodyPr/>
                    <a:lstStyle/>
                    <a:p>
                      <a:pPr rtl="0"/>
                      <a:r>
                        <a:rPr lang="es-CR" sz="1500" kern="1200" noProof="0" dirty="0">
                          <a:solidFill>
                            <a:schemeClr val="bg2">
                              <a:lumMod val="25000"/>
                            </a:schemeClr>
                          </a:solidFill>
                          <a:latin typeface="Bahnschrift SemiCondensed" panose="020B0502040204020203" pitchFamily="34" charset="0"/>
                          <a:ea typeface="+mj-ea"/>
                          <a:cs typeface="+mj-cs"/>
                        </a:rPr>
                        <a:t>Plano</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Con el correspondiente plano catastrado y que éste guarde una correlación aceptable con el área y ubicación cartográfica del mismo.</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3"/>
                  </a:ext>
                </a:extLst>
              </a:tr>
              <a:tr h="754380">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A evaluar</a:t>
                      </a: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FONAFIFO evalúa si se acepta o no un inmueble en particular, según las condiciones que presente y el riesgo que represente.</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3933917059"/>
                  </a:ext>
                </a:extLst>
              </a:tr>
            </a:tbl>
          </a:graphicData>
        </a:graphic>
      </p:graphicFrame>
      <p:sp>
        <p:nvSpPr>
          <p:cNvPr id="6" name="Título 12"/>
          <p:cNvSpPr>
            <a:spLocks noGrp="1"/>
          </p:cNvSpPr>
          <p:nvPr>
            <p:ph type="title"/>
          </p:nvPr>
        </p:nvSpPr>
        <p:spPr>
          <a:xfrm>
            <a:off x="798909" y="393405"/>
            <a:ext cx="7543802" cy="1106241"/>
          </a:xfrm>
        </p:spPr>
        <p:txBody>
          <a:bodyPr rtlCol="0">
            <a:noAutofit/>
          </a:bodyPr>
          <a:lstStyle/>
          <a:p>
            <a:pPr rtl="0"/>
            <a:r>
              <a:rPr lang="es-ES" sz="3600" dirty="0">
                <a:solidFill>
                  <a:schemeClr val="bg2">
                    <a:lumMod val="25000"/>
                  </a:schemeClr>
                </a:solidFill>
                <a:latin typeface="Bahnschrift SemiCondensed" panose="020B0502040204020203" pitchFamily="34" charset="0"/>
              </a:rPr>
              <a:t>Condiciones generales para participar de los contratos CREF</a:t>
            </a:r>
          </a:p>
        </p:txBody>
      </p:sp>
      <p:sp>
        <p:nvSpPr>
          <p:cNvPr id="4" name="Título 12"/>
          <p:cNvSpPr txBox="1">
            <a:spLocks/>
          </p:cNvSpPr>
          <p:nvPr/>
        </p:nvSpPr>
        <p:spPr>
          <a:xfrm>
            <a:off x="798909" y="1971313"/>
            <a:ext cx="7543802" cy="41379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sz="2400" dirty="0">
                <a:solidFill>
                  <a:schemeClr val="bg2">
                    <a:lumMod val="25000"/>
                  </a:schemeClr>
                </a:solidFill>
                <a:latin typeface="Bahnschrift SemiCondensed" panose="020B0502040204020203" pitchFamily="34" charset="0"/>
              </a:rPr>
              <a:t>Del inmueble</a:t>
            </a:r>
          </a:p>
        </p:txBody>
      </p:sp>
    </p:spTree>
    <p:extLst>
      <p:ext uri="{BB962C8B-B14F-4D97-AF65-F5344CB8AC3E}">
        <p14:creationId xmlns:p14="http://schemas.microsoft.com/office/powerpoint/2010/main" val="388735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posición de contenido 4"/>
          <p:cNvGraphicFramePr>
            <a:graphicFrameLocks noGrp="1"/>
          </p:cNvGraphicFramePr>
          <p:nvPr>
            <p:ph sz="half" idx="2"/>
            <p:extLst>
              <p:ext uri="{D42A27DB-BD31-4B8C-83A1-F6EECF244321}">
                <p14:modId xmlns:p14="http://schemas.microsoft.com/office/powerpoint/2010/main" val="833362292"/>
              </p:ext>
            </p:extLst>
          </p:nvPr>
        </p:nvGraphicFramePr>
        <p:xfrm>
          <a:off x="798909" y="2488641"/>
          <a:ext cx="7200645" cy="3863340"/>
        </p:xfrm>
        <a:graphic>
          <a:graphicData uri="http://schemas.openxmlformats.org/drawingml/2006/table">
            <a:tbl>
              <a:tblPr firstRow="1" bandRow="1">
                <a:tableStyleId>{F5AB1C69-6EDB-4FF4-983F-18BD219EF322}</a:tableStyleId>
              </a:tblPr>
              <a:tblGrid>
                <a:gridCol w="2369662">
                  <a:extLst>
                    <a:ext uri="{9D8B030D-6E8A-4147-A177-3AD203B41FA5}">
                      <a16:colId xmlns:a16="http://schemas.microsoft.com/office/drawing/2014/main" val="20000"/>
                    </a:ext>
                  </a:extLst>
                </a:gridCol>
                <a:gridCol w="4830983">
                  <a:extLst>
                    <a:ext uri="{9D8B030D-6E8A-4147-A177-3AD203B41FA5}">
                      <a16:colId xmlns:a16="http://schemas.microsoft.com/office/drawing/2014/main" val="20001"/>
                    </a:ext>
                  </a:extLst>
                </a:gridCol>
              </a:tblGrid>
              <a:tr h="388620">
                <a:tc>
                  <a:txBody>
                    <a:bodyPr/>
                    <a:lstStyle/>
                    <a:p>
                      <a:pPr algn="ctr" rtl="0"/>
                      <a:r>
                        <a:rPr lang="es-ES" sz="2100" kern="1200" dirty="0">
                          <a:solidFill>
                            <a:schemeClr val="bg1"/>
                          </a:solidFill>
                          <a:latin typeface="Bahnschrift SemiCondensed" panose="020B0502040204020203" pitchFamily="34" charset="0"/>
                          <a:ea typeface="+mj-ea"/>
                          <a:cs typeface="+mj-cs"/>
                        </a:rPr>
                        <a:t>Posesiones</a:t>
                      </a:r>
                      <a:endParaRPr lang="es-ES" sz="2100" kern="1200" noProof="0" dirty="0">
                        <a:solidFill>
                          <a:schemeClr val="bg1"/>
                        </a:solidFill>
                        <a:latin typeface="Bahnschrift SemiCondensed" panose="020B0502040204020203" pitchFamily="34" charset="0"/>
                        <a:ea typeface="+mj-ea"/>
                        <a:cs typeface="+mj-cs"/>
                      </a:endParaRPr>
                    </a:p>
                  </a:txBody>
                  <a:tcPr marL="68580" marR="68580" marT="34290" marB="34290" anchor="ctr">
                    <a:solidFill>
                      <a:schemeClr val="accent3">
                        <a:lumMod val="50000"/>
                      </a:schemeClr>
                    </a:solidFill>
                  </a:tcPr>
                </a:tc>
                <a:tc>
                  <a:txBody>
                    <a:bodyPr/>
                    <a:lstStyle/>
                    <a:p>
                      <a:pPr algn="ctr" rtl="0"/>
                      <a:r>
                        <a:rPr lang="es-ES" sz="2100" kern="1200" noProof="0" dirty="0">
                          <a:solidFill>
                            <a:schemeClr val="bg1"/>
                          </a:solidFill>
                          <a:latin typeface="Bahnschrift SemiCondensed" panose="020B0502040204020203" pitchFamily="34" charset="0"/>
                          <a:ea typeface="+mj-ea"/>
                          <a:cs typeface="+mj-cs"/>
                        </a:rPr>
                        <a:t>Condiciones</a:t>
                      </a:r>
                    </a:p>
                  </a:txBody>
                  <a:tcPr marL="68580" marR="68580" marT="34290" marB="34290" anchor="ctr">
                    <a:solidFill>
                      <a:schemeClr val="accent3">
                        <a:lumMod val="50000"/>
                      </a:schemeClr>
                    </a:solidFill>
                  </a:tcPr>
                </a:tc>
                <a:extLst>
                  <a:ext uri="{0D108BD9-81ED-4DB2-BD59-A6C34878D82A}">
                    <a16:rowId xmlns:a16="http://schemas.microsoft.com/office/drawing/2014/main" val="10000"/>
                  </a:ext>
                </a:extLst>
              </a:tr>
              <a:tr h="525780">
                <a:tc>
                  <a:txBody>
                    <a:bodyPr/>
                    <a:lstStyle/>
                    <a:p>
                      <a:pPr rtl="0"/>
                      <a:r>
                        <a:rPr lang="es-CR" sz="1500" kern="1200" noProof="0" dirty="0">
                          <a:solidFill>
                            <a:schemeClr val="bg2">
                              <a:lumMod val="25000"/>
                            </a:schemeClr>
                          </a:solidFill>
                          <a:latin typeface="Bahnschrift SemiCondensed" panose="020B0502040204020203" pitchFamily="34" charset="0"/>
                          <a:ea typeface="+mj-ea"/>
                          <a:cs typeface="+mj-cs"/>
                        </a:rPr>
                        <a:t>Fiduciaria</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Debe constar expresamente la facultad del fiduciario para disponer del inmueble.</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1"/>
                  </a:ext>
                </a:extLst>
              </a:tr>
              <a:tr h="525780">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Procesos sucesorios</a:t>
                      </a: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Certificación de inscripción del albaceazgo; así como la autorización del juez.</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2"/>
                  </a:ext>
                </a:extLst>
              </a:tr>
              <a:tr h="754380">
                <a:tc>
                  <a:txBody>
                    <a:bodyPr/>
                    <a:lstStyle/>
                    <a:p>
                      <a:pPr rtl="0"/>
                      <a:r>
                        <a:rPr lang="es-CR" sz="1500" kern="1200" noProof="0" dirty="0">
                          <a:solidFill>
                            <a:schemeClr val="bg2">
                              <a:lumMod val="25000"/>
                            </a:schemeClr>
                          </a:solidFill>
                          <a:latin typeface="Bahnschrift SemiCondensed" panose="020B0502040204020203" pitchFamily="34" charset="0"/>
                          <a:ea typeface="+mj-ea"/>
                          <a:cs typeface="+mj-cs"/>
                        </a:rPr>
                        <a:t>Sin inscribir</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Posesión que cumpla los requisitos establecidos en el artículo 9 de la Ley N° 8640 y el artículo 107 del Decreto 25721-MINAE y sus reformas, Reglamento a la Ley Forestal.</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3"/>
                  </a:ext>
                </a:extLst>
              </a:tr>
              <a:tr h="1668780">
                <a:tc>
                  <a:txBody>
                    <a:bodyPr/>
                    <a:lstStyle/>
                    <a:p>
                      <a:pPr rtl="0"/>
                      <a:r>
                        <a:rPr lang="es-CR" sz="1500" kern="1200" noProof="0" dirty="0">
                          <a:solidFill>
                            <a:schemeClr val="bg2">
                              <a:lumMod val="25000"/>
                            </a:schemeClr>
                          </a:solidFill>
                          <a:latin typeface="Bahnschrift SemiCondensed" panose="020B0502040204020203" pitchFamily="34" charset="0"/>
                          <a:ea typeface="+mj-ea"/>
                          <a:cs typeface="+mj-cs"/>
                        </a:rPr>
                        <a:t>Asociaciones de Desarrollo Integral de las Territorios Indígenas</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algn="l" rtl="0"/>
                      <a:r>
                        <a:rPr lang="es-CR" sz="1500" kern="1200" noProof="0" dirty="0">
                          <a:solidFill>
                            <a:schemeClr val="bg2">
                              <a:lumMod val="25000"/>
                            </a:schemeClr>
                          </a:solidFill>
                          <a:latin typeface="Bahnschrift SemiCondensed" panose="020B0502040204020203" pitchFamily="34" charset="0"/>
                          <a:ea typeface="+mj-ea"/>
                          <a:cs typeface="+mj-cs"/>
                        </a:rPr>
                        <a:t>-Personería jurídica al día en la Dirección Nacional de Desarrollo Comunal. </a:t>
                      </a:r>
                    </a:p>
                    <a:p>
                      <a:pPr algn="l" rtl="0"/>
                      <a:r>
                        <a:rPr lang="es-CR" sz="1500" kern="1200" noProof="0" dirty="0">
                          <a:solidFill>
                            <a:schemeClr val="bg2">
                              <a:lumMod val="25000"/>
                            </a:schemeClr>
                          </a:solidFill>
                          <a:latin typeface="Bahnschrift SemiCondensed" panose="020B0502040204020203" pitchFamily="34" charset="0"/>
                          <a:ea typeface="+mj-ea"/>
                          <a:cs typeface="+mj-cs"/>
                        </a:rPr>
                        <a:t>-La participación y suscripción del CREF deberá estar debidamente autorizada por la Asamblea General de Asociados y registrado en el libro de actas</a:t>
                      </a:r>
                    </a:p>
                    <a:p>
                      <a:pPr algn="l" rtl="0"/>
                      <a:r>
                        <a:rPr lang="es-CR" sz="1500" kern="1200" noProof="0" dirty="0">
                          <a:solidFill>
                            <a:schemeClr val="bg2">
                              <a:lumMod val="25000"/>
                            </a:schemeClr>
                          </a:solidFill>
                          <a:latin typeface="Bahnschrift SemiCondensed" panose="020B0502040204020203" pitchFamily="34" charset="0"/>
                          <a:ea typeface="+mj-ea"/>
                          <a:cs typeface="+mj-cs"/>
                        </a:rPr>
                        <a:t>-Presentar el respectivo plan de inversión sobre los ingresos del CREF.</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3933917059"/>
                  </a:ext>
                </a:extLst>
              </a:tr>
            </a:tbl>
          </a:graphicData>
        </a:graphic>
      </p:graphicFrame>
      <p:sp>
        <p:nvSpPr>
          <p:cNvPr id="6" name="Título 12"/>
          <p:cNvSpPr>
            <a:spLocks noGrp="1"/>
          </p:cNvSpPr>
          <p:nvPr>
            <p:ph type="title"/>
          </p:nvPr>
        </p:nvSpPr>
        <p:spPr>
          <a:xfrm>
            <a:off x="798909" y="669851"/>
            <a:ext cx="7543802" cy="829795"/>
          </a:xfrm>
        </p:spPr>
        <p:txBody>
          <a:bodyPr rtlCol="0">
            <a:noAutofit/>
          </a:bodyPr>
          <a:lstStyle/>
          <a:p>
            <a:pPr rtl="0"/>
            <a:r>
              <a:rPr lang="es-ES" sz="3600" dirty="0">
                <a:solidFill>
                  <a:schemeClr val="bg2">
                    <a:lumMod val="25000"/>
                  </a:schemeClr>
                </a:solidFill>
                <a:latin typeface="Bahnschrift SemiCondensed" panose="020B0502040204020203" pitchFamily="34" charset="0"/>
              </a:rPr>
              <a:t>Condiciones generales para participar de los contratos CREF</a:t>
            </a:r>
          </a:p>
        </p:txBody>
      </p:sp>
      <p:sp>
        <p:nvSpPr>
          <p:cNvPr id="8" name="Título 12">
            <a:extLst>
              <a:ext uri="{FF2B5EF4-FFF2-40B4-BE49-F238E27FC236}">
                <a16:creationId xmlns:a16="http://schemas.microsoft.com/office/drawing/2014/main" id="{6B203265-15A8-2345-B7B3-62B483455223}"/>
              </a:ext>
            </a:extLst>
          </p:cNvPr>
          <p:cNvSpPr txBox="1">
            <a:spLocks/>
          </p:cNvSpPr>
          <p:nvPr/>
        </p:nvSpPr>
        <p:spPr>
          <a:xfrm>
            <a:off x="798909" y="2006949"/>
            <a:ext cx="7543802" cy="41379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sz="2400" dirty="0">
                <a:solidFill>
                  <a:schemeClr val="bg2">
                    <a:lumMod val="25000"/>
                  </a:schemeClr>
                </a:solidFill>
                <a:latin typeface="Bahnschrift SemiCondensed" panose="020B0502040204020203" pitchFamily="34" charset="0"/>
              </a:rPr>
              <a:t>De la tenencia</a:t>
            </a:r>
          </a:p>
        </p:txBody>
      </p:sp>
    </p:spTree>
    <p:extLst>
      <p:ext uri="{BB962C8B-B14F-4D97-AF65-F5344CB8AC3E}">
        <p14:creationId xmlns:p14="http://schemas.microsoft.com/office/powerpoint/2010/main" val="337471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44384"/>
            <a:ext cx="9144000" cy="4604480"/>
          </a:xfrm>
          <a:prstGeom prst="rect">
            <a:avLst/>
          </a:prstGeom>
        </p:spPr>
      </p:pic>
      <p:sp>
        <p:nvSpPr>
          <p:cNvPr id="2" name="Título 1"/>
          <p:cNvSpPr>
            <a:spLocks noGrp="1"/>
          </p:cNvSpPr>
          <p:nvPr>
            <p:ph type="title"/>
          </p:nvPr>
        </p:nvSpPr>
        <p:spPr>
          <a:xfrm>
            <a:off x="744262" y="4604480"/>
            <a:ext cx="6084050" cy="2253520"/>
          </a:xfrm>
        </p:spPr>
        <p:txBody>
          <a:bodyPr/>
          <a:lstStyle/>
          <a:p>
            <a:r>
              <a:rPr lang="es-CR" sz="3600" b="1" dirty="0">
                <a:solidFill>
                  <a:srgbClr val="2A4A2D"/>
                </a:solidFill>
              </a:rPr>
              <a:t>¡Muchas Gracias!</a:t>
            </a:r>
            <a:br>
              <a:rPr lang="es-CR" sz="3600" b="1" dirty="0">
                <a:solidFill>
                  <a:srgbClr val="2A4A2D"/>
                </a:solidFill>
              </a:rPr>
            </a:br>
            <a:r>
              <a:rPr lang="es-CR" sz="3600" b="1" dirty="0">
                <a:solidFill>
                  <a:srgbClr val="2A4A2D"/>
                </a:solidFill>
              </a:rPr>
              <a:t>gquiros@fonafifo.go.cr</a:t>
            </a:r>
            <a:r>
              <a:rPr lang="es-CR" b="1" dirty="0">
                <a:solidFill>
                  <a:schemeClr val="bg1"/>
                </a:solidFill>
              </a:rPr>
              <a:t>!</a:t>
            </a:r>
            <a:br>
              <a:rPr lang="es-CR" b="1" dirty="0">
                <a:solidFill>
                  <a:schemeClr val="bg1"/>
                </a:solidFill>
              </a:rPr>
            </a:br>
            <a:endParaRPr lang="es-CR" b="1" dirty="0">
              <a:solidFill>
                <a:srgbClr val="2A4A2D"/>
              </a:solidFill>
            </a:endParaRPr>
          </a:p>
        </p:txBody>
      </p:sp>
    </p:spTree>
    <p:extLst>
      <p:ext uri="{BB962C8B-B14F-4D97-AF65-F5344CB8AC3E}">
        <p14:creationId xmlns:p14="http://schemas.microsoft.com/office/powerpoint/2010/main" val="14427724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Paquete</a:t>
            </a:r>
            <a:r>
              <a:rPr lang="en-US" dirty="0"/>
              <a:t> de </a:t>
            </a:r>
            <a:r>
              <a:rPr lang="en-US" dirty="0" err="1"/>
              <a:t>Preparación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558457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13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60A8-CDB3-2947-A6FC-4B98CF48117F}"/>
              </a:ext>
            </a:extLst>
          </p:cNvPr>
          <p:cNvSpPr>
            <a:spLocks noGrp="1"/>
          </p:cNvSpPr>
          <p:nvPr>
            <p:ph type="title"/>
          </p:nvPr>
        </p:nvSpPr>
        <p:spPr/>
        <p:txBody>
          <a:bodyPr/>
          <a:lstStyle/>
          <a:p>
            <a:r>
              <a:rPr lang="en-US" sz="3600" dirty="0"/>
              <a:t>PLAN DE DISTRIBUCION DE  BENEFICOS</a:t>
            </a:r>
          </a:p>
        </p:txBody>
      </p:sp>
      <p:sp>
        <p:nvSpPr>
          <p:cNvPr id="3" name="Content Placeholder 2">
            <a:extLst>
              <a:ext uri="{FF2B5EF4-FFF2-40B4-BE49-F238E27FC236}">
                <a16:creationId xmlns:a16="http://schemas.microsoft.com/office/drawing/2014/main" id="{C44361A0-C604-F745-A044-0A42CE63BD2C}"/>
              </a:ext>
            </a:extLst>
          </p:cNvPr>
          <p:cNvSpPr>
            <a:spLocks noGrp="1"/>
          </p:cNvSpPr>
          <p:nvPr>
            <p:ph idx="1"/>
          </p:nvPr>
        </p:nvSpPr>
        <p:spPr/>
        <p:txBody>
          <a:bodyPr/>
          <a:lstStyle/>
          <a:p>
            <a:endParaRPr lang="en-US" dirty="0"/>
          </a:p>
          <a:p>
            <a:endParaRPr lang="en-US" dirty="0"/>
          </a:p>
          <a:p>
            <a:r>
              <a:rPr lang="en-US" dirty="0"/>
              <a:t>Costa Rica </a:t>
            </a:r>
            <a:r>
              <a:rPr lang="en-US" dirty="0" err="1"/>
              <a:t>presentó</a:t>
            </a:r>
            <a:r>
              <a:rPr lang="en-US" dirty="0"/>
              <a:t> el ER-PD final al </a:t>
            </a:r>
            <a:r>
              <a:rPr lang="en-US" dirty="0" err="1"/>
              <a:t>Equipo</a:t>
            </a:r>
            <a:r>
              <a:rPr lang="en-US" dirty="0"/>
              <a:t> de </a:t>
            </a:r>
            <a:r>
              <a:rPr lang="en-US" dirty="0" err="1"/>
              <a:t>Gestión</a:t>
            </a:r>
            <a:r>
              <a:rPr lang="en-US" dirty="0"/>
              <a:t> del </a:t>
            </a:r>
            <a:r>
              <a:rPr lang="en-US" dirty="0" err="1"/>
              <a:t>Fondo</a:t>
            </a:r>
            <a:r>
              <a:rPr lang="en-US" dirty="0"/>
              <a:t> (FMT) el 24 de mayo de 2016, </a:t>
            </a:r>
            <a:r>
              <a:rPr lang="en-US" dirty="0">
                <a:latin typeface="Calibri" panose="020F0502020204030204" pitchFamily="34" charset="0"/>
              </a:rPr>
              <a:t> con base </a:t>
            </a:r>
            <a:r>
              <a:rPr lang="en-US" dirty="0" err="1">
                <a:latin typeface="Calibri" panose="020F0502020204030204" pitchFamily="34" charset="0"/>
              </a:rPr>
              <a:t>en</a:t>
            </a:r>
            <a:r>
              <a:rPr lang="en-US" dirty="0">
                <a:latin typeface="Calibri" panose="020F0502020204030204" pitchFamily="34" charset="0"/>
              </a:rPr>
              <a:t> </a:t>
            </a:r>
            <a:r>
              <a:rPr lang="en-US" dirty="0" err="1">
                <a:latin typeface="Calibri" panose="020F0502020204030204" pitchFamily="34" charset="0"/>
              </a:rPr>
              <a:t>los</a:t>
            </a:r>
            <a:r>
              <a:rPr lang="en-US" dirty="0">
                <a:latin typeface="Calibri" panose="020F0502020204030204" pitchFamily="34" charset="0"/>
              </a:rPr>
              <a:t> </a:t>
            </a:r>
            <a:r>
              <a:rPr lang="en-US" dirty="0" err="1">
                <a:latin typeface="Calibri" panose="020F0502020204030204" pitchFamily="34" charset="0"/>
              </a:rPr>
              <a:t>lineamientos</a:t>
            </a:r>
            <a:r>
              <a:rPr lang="en-US" dirty="0">
                <a:latin typeface="Calibri" panose="020F0502020204030204" pitchFamily="34" charset="0"/>
              </a:rPr>
              <a:t> del Marco </a:t>
            </a:r>
            <a:r>
              <a:rPr lang="en-US" dirty="0" err="1">
                <a:latin typeface="Calibri" panose="020F0502020204030204" pitchFamily="34" charset="0"/>
              </a:rPr>
              <a:t>Metodológico</a:t>
            </a:r>
            <a:r>
              <a:rPr lang="en-US" dirty="0">
                <a:latin typeface="Calibri" panose="020F0502020204030204" pitchFamily="34" charset="0"/>
              </a:rPr>
              <a:t>. </a:t>
            </a:r>
          </a:p>
          <a:p>
            <a:pPr marL="114300" indent="0">
              <a:buNone/>
            </a:pPr>
            <a:endParaRPr lang="en-US" dirty="0"/>
          </a:p>
          <a:p>
            <a:pPr marL="114300" indent="0">
              <a:buNone/>
            </a:pPr>
            <a:endParaRPr lang="en-US" dirty="0"/>
          </a:p>
          <a:p>
            <a:r>
              <a:rPr lang="es-ES" dirty="0"/>
              <a:t>El periodo de implementación es  del 2018 al 2024 (7 años ).</a:t>
            </a:r>
          </a:p>
          <a:p>
            <a:endParaRPr lang="es-ES" dirty="0"/>
          </a:p>
          <a:p>
            <a:r>
              <a:rPr lang="es-ES" dirty="0"/>
              <a:t>Se  aprobó como borrador avanzando del PDB en junio </a:t>
            </a:r>
          </a:p>
          <a:p>
            <a:endParaRPr lang="es-E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3599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DEFA6-20CA-134F-95B5-CD47DF785057}"/>
              </a:ext>
            </a:extLst>
          </p:cNvPr>
          <p:cNvSpPr>
            <a:spLocks noGrp="1"/>
          </p:cNvSpPr>
          <p:nvPr>
            <p:ph type="title"/>
          </p:nvPr>
        </p:nvSpPr>
        <p:spPr/>
        <p:txBody>
          <a:bodyPr/>
          <a:lstStyle/>
          <a:p>
            <a:r>
              <a:rPr lang="en-US" sz="3600" dirty="0"/>
              <a:t>QUIENES SON LOS PROPIETARIOS  DE LAS RE</a:t>
            </a:r>
          </a:p>
        </p:txBody>
      </p:sp>
      <p:sp>
        <p:nvSpPr>
          <p:cNvPr id="3" name="Content Placeholder 2">
            <a:extLst>
              <a:ext uri="{FF2B5EF4-FFF2-40B4-BE49-F238E27FC236}">
                <a16:creationId xmlns:a16="http://schemas.microsoft.com/office/drawing/2014/main" id="{5A47F7D8-4FA2-C14C-BB5A-84450EF786EF}"/>
              </a:ext>
            </a:extLst>
          </p:cNvPr>
          <p:cNvSpPr>
            <a:spLocks noGrp="1"/>
          </p:cNvSpPr>
          <p:nvPr>
            <p:ph idx="1"/>
          </p:nvPr>
        </p:nvSpPr>
        <p:spPr/>
        <p:txBody>
          <a:bodyPr>
            <a:normAutofit/>
          </a:bodyPr>
          <a:lstStyle/>
          <a:p>
            <a:pPr marL="114300" indent="0" algn="just">
              <a:buNone/>
            </a:pPr>
            <a:r>
              <a:rPr lang="en-US" b="1" dirty="0"/>
              <a:t>Regimen de </a:t>
            </a:r>
            <a:r>
              <a:rPr lang="en-US" b="1" dirty="0" err="1"/>
              <a:t>tenencia</a:t>
            </a:r>
            <a:r>
              <a:rPr lang="en-US" b="1" dirty="0"/>
              <a:t> de la </a:t>
            </a:r>
            <a:r>
              <a:rPr lang="en-US" b="1" dirty="0" err="1"/>
              <a:t>tierra</a:t>
            </a:r>
            <a:r>
              <a:rPr lang="en-US" b="1" dirty="0"/>
              <a:t> </a:t>
            </a:r>
          </a:p>
          <a:p>
            <a:pPr marL="114300" indent="0" algn="just">
              <a:buNone/>
            </a:pPr>
            <a:r>
              <a:rPr lang="en-US" dirty="0"/>
              <a:t>El </a:t>
            </a:r>
            <a:r>
              <a:rPr lang="en-US" dirty="0" err="1"/>
              <a:t>marco</a:t>
            </a:r>
            <a:r>
              <a:rPr lang="en-US" dirty="0"/>
              <a:t> legal de Costa Rica </a:t>
            </a:r>
            <a:r>
              <a:rPr lang="en-US" dirty="0" err="1"/>
              <a:t>establece</a:t>
            </a:r>
            <a:r>
              <a:rPr lang="en-US" dirty="0"/>
              <a:t> que </a:t>
            </a:r>
            <a:r>
              <a:rPr lang="en-US" dirty="0" err="1"/>
              <a:t>los</a:t>
            </a:r>
            <a:r>
              <a:rPr lang="en-US" dirty="0"/>
              <a:t> </a:t>
            </a:r>
            <a:r>
              <a:rPr lang="en-US" dirty="0" err="1"/>
              <a:t>actores</a:t>
            </a:r>
            <a:r>
              <a:rPr lang="en-US" dirty="0"/>
              <a:t> que </a:t>
            </a:r>
            <a:r>
              <a:rPr lang="en-US" dirty="0" err="1"/>
              <a:t>pueden</a:t>
            </a:r>
            <a:r>
              <a:rPr lang="en-US" dirty="0"/>
              <a:t> </a:t>
            </a:r>
            <a:r>
              <a:rPr lang="en-US" dirty="0" err="1"/>
              <a:t>recibir</a:t>
            </a:r>
            <a:r>
              <a:rPr lang="en-US" dirty="0"/>
              <a:t> </a:t>
            </a:r>
            <a:r>
              <a:rPr lang="en-US" dirty="0" err="1"/>
              <a:t>beneficios</a:t>
            </a:r>
            <a:r>
              <a:rPr lang="en-US" dirty="0"/>
              <a:t> de la </a:t>
            </a:r>
            <a:r>
              <a:rPr lang="en-US" dirty="0" err="1"/>
              <a:t>venta</a:t>
            </a:r>
            <a:r>
              <a:rPr lang="en-US" dirty="0"/>
              <a:t> </a:t>
            </a:r>
            <a:r>
              <a:rPr lang="en-US" b="1" dirty="0"/>
              <a:t>de RE son </a:t>
            </a:r>
            <a:r>
              <a:rPr lang="en-US" b="1" dirty="0" err="1"/>
              <a:t>los</a:t>
            </a:r>
            <a:r>
              <a:rPr lang="en-US" b="1" dirty="0"/>
              <a:t> </a:t>
            </a:r>
            <a:r>
              <a:rPr lang="en-US" b="1" dirty="0" err="1"/>
              <a:t>propietarios</a:t>
            </a:r>
            <a:r>
              <a:rPr lang="en-US" b="1" dirty="0"/>
              <a:t> </a:t>
            </a:r>
            <a:r>
              <a:rPr lang="en-US" b="1" dirty="0" err="1"/>
              <a:t>legales</a:t>
            </a:r>
            <a:r>
              <a:rPr lang="en-US" b="1" dirty="0"/>
              <a:t> de la </a:t>
            </a:r>
            <a:r>
              <a:rPr lang="en-US" b="1" dirty="0" err="1"/>
              <a:t>tierra</a:t>
            </a:r>
            <a:r>
              <a:rPr lang="en-US" dirty="0"/>
              <a:t>, </a:t>
            </a:r>
            <a:r>
              <a:rPr lang="en-US" dirty="0" err="1"/>
              <a:t>así</a:t>
            </a:r>
            <a:r>
              <a:rPr lang="en-US" dirty="0"/>
              <a:t> </a:t>
            </a:r>
            <a:r>
              <a:rPr lang="en-US" dirty="0" err="1"/>
              <a:t>como</a:t>
            </a:r>
            <a:r>
              <a:rPr lang="en-US" dirty="0"/>
              <a:t> </a:t>
            </a:r>
            <a:r>
              <a:rPr lang="en-US" dirty="0" err="1"/>
              <a:t>aquellos</a:t>
            </a:r>
            <a:r>
              <a:rPr lang="en-US" dirty="0"/>
              <a:t> que </a:t>
            </a:r>
            <a:r>
              <a:rPr lang="en-US" dirty="0" err="1"/>
              <a:t>tienen</a:t>
            </a:r>
            <a:r>
              <a:rPr lang="en-US" dirty="0"/>
              <a:t> derechos </a:t>
            </a:r>
            <a:r>
              <a:rPr lang="en-US" dirty="0" err="1"/>
              <a:t>colectivos</a:t>
            </a:r>
            <a:r>
              <a:rPr lang="en-US" dirty="0"/>
              <a:t>.</a:t>
            </a:r>
          </a:p>
          <a:p>
            <a:pPr marL="114300" indent="0" algn="just">
              <a:buNone/>
            </a:pPr>
            <a:r>
              <a:rPr lang="en-US" b="1" dirty="0"/>
              <a:t>3 </a:t>
            </a:r>
            <a:r>
              <a:rPr lang="en-US" b="1" dirty="0" err="1"/>
              <a:t>tipos</a:t>
            </a:r>
            <a:r>
              <a:rPr lang="en-US" b="1" dirty="0"/>
              <a:t> de </a:t>
            </a:r>
            <a:r>
              <a:rPr lang="en-US" b="1" dirty="0" err="1"/>
              <a:t>tenecia</a:t>
            </a:r>
            <a:r>
              <a:rPr lang="en-US" b="1" dirty="0"/>
              <a:t> </a:t>
            </a:r>
            <a:r>
              <a:rPr lang="en-US" b="1" dirty="0" err="1"/>
              <a:t>en</a:t>
            </a:r>
            <a:r>
              <a:rPr lang="en-US" b="1" dirty="0"/>
              <a:t> CR.</a:t>
            </a:r>
          </a:p>
          <a:p>
            <a:pPr algn="just"/>
            <a:r>
              <a:rPr lang="en-US" dirty="0"/>
              <a:t>a) Los derechos </a:t>
            </a:r>
            <a:r>
              <a:rPr lang="en-US" dirty="0" err="1"/>
              <a:t>privados</a:t>
            </a:r>
            <a:r>
              <a:rPr lang="en-US" dirty="0"/>
              <a:t> </a:t>
            </a:r>
            <a:r>
              <a:rPr lang="en-US" dirty="0" err="1"/>
              <a:t>sobre</a:t>
            </a:r>
            <a:r>
              <a:rPr lang="en-US" dirty="0"/>
              <a:t> la </a:t>
            </a:r>
            <a:r>
              <a:rPr lang="en-US" dirty="0" err="1"/>
              <a:t>tierra</a:t>
            </a:r>
            <a:r>
              <a:rPr lang="en-US" dirty="0"/>
              <a:t>, que se </a:t>
            </a:r>
            <a:r>
              <a:rPr lang="en-US" dirty="0" err="1"/>
              <a:t>refieren</a:t>
            </a:r>
            <a:r>
              <a:rPr lang="en-US" dirty="0"/>
              <a:t> al derecho de </a:t>
            </a:r>
            <a:r>
              <a:rPr lang="en-US" dirty="0" err="1"/>
              <a:t>propiedad</a:t>
            </a:r>
            <a:r>
              <a:rPr lang="en-US" dirty="0"/>
              <a:t> o </a:t>
            </a:r>
            <a:r>
              <a:rPr lang="en-US" dirty="0" err="1"/>
              <a:t>posesión</a:t>
            </a:r>
            <a:r>
              <a:rPr lang="en-US" dirty="0"/>
              <a:t> y </a:t>
            </a:r>
            <a:r>
              <a:rPr lang="en-US" dirty="0" err="1"/>
              <a:t>otros</a:t>
            </a:r>
            <a:r>
              <a:rPr lang="en-US" dirty="0"/>
              <a:t> derechos </a:t>
            </a:r>
            <a:r>
              <a:rPr lang="en-US" dirty="0" err="1"/>
              <a:t>derivados</a:t>
            </a:r>
            <a:r>
              <a:rPr lang="en-US" dirty="0"/>
              <a:t> del </a:t>
            </a:r>
            <a:r>
              <a:rPr lang="en-US" dirty="0" err="1"/>
              <a:t>uso</a:t>
            </a:r>
            <a:r>
              <a:rPr lang="en-US" dirty="0"/>
              <a:t>.</a:t>
            </a:r>
          </a:p>
          <a:p>
            <a:pPr algn="just"/>
            <a:r>
              <a:rPr lang="en-US" dirty="0"/>
              <a:t>b) Derechos </a:t>
            </a:r>
            <a:r>
              <a:rPr lang="en-US" dirty="0" err="1"/>
              <a:t>sobre</a:t>
            </a:r>
            <a:r>
              <a:rPr lang="en-US" dirty="0"/>
              <a:t> </a:t>
            </a:r>
            <a:r>
              <a:rPr lang="en-US" dirty="0" err="1"/>
              <a:t>tierras</a:t>
            </a:r>
            <a:r>
              <a:rPr lang="en-US" dirty="0"/>
              <a:t> de </a:t>
            </a:r>
            <a:r>
              <a:rPr lang="en-US" dirty="0" err="1"/>
              <a:t>propiedad</a:t>
            </a:r>
            <a:r>
              <a:rPr lang="en-US" dirty="0"/>
              <a:t> </a:t>
            </a:r>
            <a:r>
              <a:rPr lang="en-US" dirty="0" err="1"/>
              <a:t>estatal</a:t>
            </a:r>
            <a:r>
              <a:rPr lang="en-US" dirty="0"/>
              <a:t>, que se </a:t>
            </a:r>
            <a:r>
              <a:rPr lang="en-US" dirty="0" err="1"/>
              <a:t>transfieren</a:t>
            </a:r>
            <a:r>
              <a:rPr lang="en-US" dirty="0"/>
              <a:t> a </a:t>
            </a:r>
            <a:r>
              <a:rPr lang="en-US" dirty="0" err="1"/>
              <a:t>instituciones</a:t>
            </a:r>
            <a:r>
              <a:rPr lang="en-US" dirty="0"/>
              <a:t> del sector </a:t>
            </a:r>
            <a:r>
              <a:rPr lang="en-US" dirty="0" err="1"/>
              <a:t>público</a:t>
            </a:r>
            <a:r>
              <a:rPr lang="en-US" dirty="0"/>
              <a:t>; y </a:t>
            </a:r>
          </a:p>
          <a:p>
            <a:pPr algn="just"/>
            <a:r>
              <a:rPr lang="en-US" dirty="0"/>
              <a:t>c) Derechos </a:t>
            </a:r>
            <a:r>
              <a:rPr lang="en-US" dirty="0" err="1"/>
              <a:t>colectivos</a:t>
            </a:r>
            <a:r>
              <a:rPr lang="en-US" dirty="0"/>
              <a:t> </a:t>
            </a:r>
            <a:r>
              <a:rPr lang="en-US" dirty="0" err="1"/>
              <a:t>sobre</a:t>
            </a:r>
            <a:r>
              <a:rPr lang="en-US" dirty="0"/>
              <a:t> la </a:t>
            </a:r>
            <a:r>
              <a:rPr lang="en-US" dirty="0" err="1"/>
              <a:t>tierra</a:t>
            </a:r>
            <a:r>
              <a:rPr lang="en-US" dirty="0"/>
              <a:t>, que son </a:t>
            </a:r>
            <a:r>
              <a:rPr lang="en-US" dirty="0" err="1"/>
              <a:t>los</a:t>
            </a:r>
            <a:r>
              <a:rPr lang="en-US" dirty="0"/>
              <a:t> </a:t>
            </a:r>
            <a:r>
              <a:rPr lang="en-US" dirty="0" err="1"/>
              <a:t>existentes</a:t>
            </a:r>
            <a:r>
              <a:rPr lang="en-US" dirty="0"/>
              <a:t> </a:t>
            </a:r>
            <a:r>
              <a:rPr lang="en-US" dirty="0" err="1"/>
              <a:t>en</a:t>
            </a:r>
            <a:r>
              <a:rPr lang="en-US" dirty="0"/>
              <a:t> </a:t>
            </a:r>
            <a:r>
              <a:rPr lang="en-US" dirty="0" err="1"/>
              <a:t>los</a:t>
            </a:r>
            <a:r>
              <a:rPr lang="en-US" dirty="0"/>
              <a:t> </a:t>
            </a:r>
            <a:r>
              <a:rPr lang="en-US" dirty="0" err="1"/>
              <a:t>territorios</a:t>
            </a:r>
            <a:r>
              <a:rPr lang="en-US" dirty="0"/>
              <a:t> </a:t>
            </a:r>
            <a:r>
              <a:rPr lang="en-US" dirty="0" err="1"/>
              <a:t>indígenas</a:t>
            </a:r>
            <a:r>
              <a:rPr lang="en-US" dirty="0"/>
              <a:t>. </a:t>
            </a:r>
          </a:p>
          <a:p>
            <a:pPr marL="114300" indent="0">
              <a:buNone/>
            </a:pPr>
            <a:endParaRPr lang="en-US" dirty="0"/>
          </a:p>
        </p:txBody>
      </p:sp>
    </p:spTree>
    <p:extLst>
      <p:ext uri="{BB962C8B-B14F-4D97-AF65-F5344CB8AC3E}">
        <p14:creationId xmlns:p14="http://schemas.microsoft.com/office/powerpoint/2010/main" val="228816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06F872-0599-684A-881E-B464299EE164}"/>
              </a:ext>
            </a:extLst>
          </p:cNvPr>
          <p:cNvPicPr>
            <a:picLocks noGrp="1" noChangeAspect="1"/>
          </p:cNvPicPr>
          <p:nvPr>
            <p:ph idx="1"/>
          </p:nvPr>
        </p:nvPicPr>
        <p:blipFill>
          <a:blip r:embed="rId2"/>
          <a:stretch>
            <a:fillRect/>
          </a:stretch>
        </p:blipFill>
        <p:spPr>
          <a:xfrm>
            <a:off x="263706" y="0"/>
            <a:ext cx="7698838" cy="6978548"/>
          </a:xfrm>
          <a:prstGeom prst="rect">
            <a:avLst/>
          </a:prstGeom>
        </p:spPr>
      </p:pic>
    </p:spTree>
    <p:extLst>
      <p:ext uri="{BB962C8B-B14F-4D97-AF65-F5344CB8AC3E}">
        <p14:creationId xmlns:p14="http://schemas.microsoft.com/office/powerpoint/2010/main" val="259781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FCCD-C266-B74A-8A33-940AEC10D4A0}"/>
              </a:ext>
            </a:extLst>
          </p:cNvPr>
          <p:cNvSpPr>
            <a:spLocks noGrp="1"/>
          </p:cNvSpPr>
          <p:nvPr>
            <p:ph type="title"/>
          </p:nvPr>
        </p:nvSpPr>
        <p:spPr>
          <a:xfrm>
            <a:off x="457200" y="201882"/>
            <a:ext cx="7620000" cy="617516"/>
          </a:xfrm>
        </p:spPr>
        <p:txBody>
          <a:bodyPr/>
          <a:lstStyle/>
          <a:p>
            <a:r>
              <a:rPr lang="en-US" sz="3600" dirty="0"/>
              <a:t>CONTRATOS CREF</a:t>
            </a:r>
          </a:p>
        </p:txBody>
      </p:sp>
      <p:sp>
        <p:nvSpPr>
          <p:cNvPr id="3" name="Content Placeholder 2">
            <a:extLst>
              <a:ext uri="{FF2B5EF4-FFF2-40B4-BE49-F238E27FC236}">
                <a16:creationId xmlns:a16="http://schemas.microsoft.com/office/drawing/2014/main" id="{9AEC2284-7D29-0D47-BDBB-6539F1FD76DC}"/>
              </a:ext>
            </a:extLst>
          </p:cNvPr>
          <p:cNvSpPr>
            <a:spLocks noGrp="1"/>
          </p:cNvSpPr>
          <p:nvPr>
            <p:ph idx="1"/>
          </p:nvPr>
        </p:nvSpPr>
        <p:spPr>
          <a:xfrm>
            <a:off x="457200" y="1270660"/>
            <a:ext cx="7620000" cy="5130140"/>
          </a:xfrm>
        </p:spPr>
        <p:txBody>
          <a:bodyPr>
            <a:normAutofit/>
          </a:bodyPr>
          <a:lstStyle/>
          <a:p>
            <a:pPr algn="just"/>
            <a:r>
              <a:rPr lang="es-ES_tradnl" sz="1800" dirty="0"/>
              <a:t>el mecanismo para la transferencia de derechos y el pago de RE producidas por los propietarios forestales. Mediante la participación voluntaria en el CREF, los propietarios de tierras serán compensados por las RE producidas, incluyendo cualquier opción de compra acordada y ejecutada. </a:t>
            </a:r>
          </a:p>
          <a:p>
            <a:pPr algn="just"/>
            <a:endParaRPr lang="es-ES_tradnl" sz="1800" dirty="0"/>
          </a:p>
          <a:p>
            <a:pPr algn="just"/>
            <a:r>
              <a:rPr lang="es-ES" sz="1800" dirty="0"/>
              <a:t>El programa PRE iniciará con la distribución de beneficios monetarios a las personas dueñas de tierras forestales que firmen un </a:t>
            </a:r>
            <a:r>
              <a:rPr lang="es-ES" sz="1800" b="1" dirty="0"/>
              <a:t>Contrato para la Reducción de Emisiones de Forestales (CREF)</a:t>
            </a:r>
            <a:r>
              <a:rPr lang="es-ES" sz="1800" dirty="0"/>
              <a:t> con FONAFIFO.</a:t>
            </a:r>
          </a:p>
          <a:p>
            <a:pPr marL="114300" indent="0" algn="just">
              <a:buNone/>
            </a:pPr>
            <a:endParaRPr lang="es-ES_tradnl" sz="1800" dirty="0"/>
          </a:p>
          <a:p>
            <a:pPr algn="just"/>
            <a:r>
              <a:rPr lang="es-ES_tradnl" sz="1800" dirty="0"/>
              <a:t>Podrán participar en el programa de pago de </a:t>
            </a:r>
            <a:r>
              <a:rPr lang="es-ES_tradnl" sz="1800" dirty="0" err="1"/>
              <a:t>REs</a:t>
            </a:r>
            <a:r>
              <a:rPr lang="es-ES_tradnl" sz="1800" dirty="0"/>
              <a:t> y a suscribir el contrato de reducción de emisiones, todos aquellos propietarios privados de bosques sin importar su ubicación geográfica dentro del territorio nacional, siempre y cuando el área de bosque no este en la actualidad participando en el Programa de Pago por Servicios Ambientales del FONAFIFO</a:t>
            </a:r>
            <a:r>
              <a:rPr lang="en-US" sz="1800" dirty="0"/>
              <a:t> </a:t>
            </a:r>
            <a:endParaRPr lang="es-ES" sz="1800" dirty="0"/>
          </a:p>
          <a:p>
            <a:endParaRPr lang="es-ES" sz="1800" dirty="0"/>
          </a:p>
          <a:p>
            <a:endParaRPr lang="es-ES" sz="1800" dirty="0"/>
          </a:p>
          <a:p>
            <a:endParaRPr lang="es-ES" dirty="0"/>
          </a:p>
        </p:txBody>
      </p:sp>
    </p:spTree>
    <p:extLst>
      <p:ext uri="{BB962C8B-B14F-4D97-AF65-F5344CB8AC3E}">
        <p14:creationId xmlns:p14="http://schemas.microsoft.com/office/powerpoint/2010/main" val="165800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5D5F-0895-5E4C-857F-5CBCDD7BD362}"/>
              </a:ext>
            </a:extLst>
          </p:cNvPr>
          <p:cNvSpPr>
            <a:spLocks noGrp="1"/>
          </p:cNvSpPr>
          <p:nvPr>
            <p:ph type="title"/>
          </p:nvPr>
        </p:nvSpPr>
        <p:spPr>
          <a:xfrm>
            <a:off x="457200" y="274637"/>
            <a:ext cx="7620000" cy="1399783"/>
          </a:xfrm>
        </p:spPr>
        <p:txBody>
          <a:bodyPr/>
          <a:lstStyle/>
          <a:p>
            <a:br>
              <a:rPr lang="en-US" dirty="0"/>
            </a:br>
            <a:br>
              <a:rPr lang="en-US" dirty="0"/>
            </a:br>
            <a:br>
              <a:rPr lang="en-US" dirty="0"/>
            </a:br>
            <a:r>
              <a:rPr lang="en-US" sz="3600" dirty="0" err="1"/>
              <a:t>Evento</a:t>
            </a:r>
            <a:r>
              <a:rPr lang="en-US" sz="3600" dirty="0"/>
              <a:t> de </a:t>
            </a:r>
            <a:r>
              <a:rPr lang="en-US" sz="3600" dirty="0" err="1"/>
              <a:t>monitoreo</a:t>
            </a:r>
            <a:r>
              <a:rPr lang="en-US" sz="3600" dirty="0"/>
              <a:t> y </a:t>
            </a:r>
            <a:r>
              <a:rPr lang="en-US" sz="3600" dirty="0" err="1"/>
              <a:t>pago</a:t>
            </a:r>
            <a:r>
              <a:rPr lang="en-US" sz="3600" dirty="0"/>
              <a:t> de </a:t>
            </a:r>
            <a:r>
              <a:rPr lang="en-US" sz="3600" dirty="0" err="1"/>
              <a:t>contratos</a:t>
            </a:r>
            <a:r>
              <a:rPr lang="en-US" sz="3600" dirty="0"/>
              <a:t> </a:t>
            </a:r>
            <a:br>
              <a:rPr lang="en-US" dirty="0"/>
            </a:br>
            <a:br>
              <a:rPr lang="en-US" dirty="0"/>
            </a:br>
            <a:r>
              <a:rPr lang="en-US" sz="3200" dirty="0"/>
              <a:t>Pago </a:t>
            </a:r>
            <a:r>
              <a:rPr lang="en-US" sz="3200" dirty="0" err="1"/>
              <a:t>neto</a:t>
            </a:r>
            <a:r>
              <a:rPr lang="en-US" sz="3200" dirty="0"/>
              <a:t> 7. 42 </a:t>
            </a:r>
            <a:r>
              <a:rPr lang="es-ES_tradnl" sz="3200" dirty="0"/>
              <a:t>US$/(ha)</a:t>
            </a:r>
            <a:br>
              <a:rPr lang="es-CR" sz="4800"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graphicFrame>
        <p:nvGraphicFramePr>
          <p:cNvPr id="7" name="Content Placeholder 6">
            <a:extLst>
              <a:ext uri="{FF2B5EF4-FFF2-40B4-BE49-F238E27FC236}">
                <a16:creationId xmlns:a16="http://schemas.microsoft.com/office/drawing/2014/main" id="{20956A1B-5B42-0E4F-8D7E-20FE11C7AAB1}"/>
              </a:ext>
            </a:extLst>
          </p:cNvPr>
          <p:cNvGraphicFramePr>
            <a:graphicFrameLocks noGrp="1"/>
          </p:cNvGraphicFramePr>
          <p:nvPr>
            <p:ph idx="1"/>
            <p:extLst>
              <p:ext uri="{D42A27DB-BD31-4B8C-83A1-F6EECF244321}">
                <p14:modId xmlns:p14="http://schemas.microsoft.com/office/powerpoint/2010/main" val="2758618879"/>
              </p:ext>
            </p:extLst>
          </p:nvPr>
        </p:nvGraphicFramePr>
        <p:xfrm>
          <a:off x="1593849" y="3075710"/>
          <a:ext cx="5543221" cy="2353542"/>
        </p:xfrm>
        <a:graphic>
          <a:graphicData uri="http://schemas.openxmlformats.org/drawingml/2006/table">
            <a:tbl>
              <a:tblPr>
                <a:tableStyleId>{5C22544A-7EE6-4342-B048-85BDC9FD1C3A}</a:tableStyleId>
              </a:tblPr>
              <a:tblGrid>
                <a:gridCol w="1447355">
                  <a:extLst>
                    <a:ext uri="{9D8B030D-6E8A-4147-A177-3AD203B41FA5}">
                      <a16:colId xmlns:a16="http://schemas.microsoft.com/office/drawing/2014/main" val="3849189063"/>
                    </a:ext>
                  </a:extLst>
                </a:gridCol>
                <a:gridCol w="973608">
                  <a:extLst>
                    <a:ext uri="{9D8B030D-6E8A-4147-A177-3AD203B41FA5}">
                      <a16:colId xmlns:a16="http://schemas.microsoft.com/office/drawing/2014/main" val="3651655009"/>
                    </a:ext>
                  </a:extLst>
                </a:gridCol>
                <a:gridCol w="1242189">
                  <a:extLst>
                    <a:ext uri="{9D8B030D-6E8A-4147-A177-3AD203B41FA5}">
                      <a16:colId xmlns:a16="http://schemas.microsoft.com/office/drawing/2014/main" val="2613513109"/>
                    </a:ext>
                  </a:extLst>
                </a:gridCol>
                <a:gridCol w="1880069">
                  <a:extLst>
                    <a:ext uri="{9D8B030D-6E8A-4147-A177-3AD203B41FA5}">
                      <a16:colId xmlns:a16="http://schemas.microsoft.com/office/drawing/2014/main" val="1128572012"/>
                    </a:ext>
                  </a:extLst>
                </a:gridCol>
              </a:tblGrid>
              <a:tr h="776645">
                <a:tc>
                  <a:txBody>
                    <a:bodyPr/>
                    <a:lstStyle/>
                    <a:p>
                      <a:pPr algn="ctr" fontAlgn="ctr"/>
                      <a:r>
                        <a:rPr lang="es-ES" sz="1600" b="1" u="none" strike="noStrike" dirty="0">
                          <a:effectLst/>
                        </a:rPr>
                        <a:t>Evento monitoreo</a:t>
                      </a:r>
                      <a:endParaRPr lang="en-US" sz="1600" b="1" i="0" u="none" strike="noStrike" dirty="0">
                        <a:solidFill>
                          <a:srgbClr val="FFFFFF"/>
                        </a:solidFill>
                        <a:effectLst/>
                        <a:latin typeface="Nunito"/>
                      </a:endParaRPr>
                    </a:p>
                  </a:txBody>
                  <a:tcPr marL="9525" marR="9525" marT="9525" marB="0" anchor="ctr"/>
                </a:tc>
                <a:tc>
                  <a:txBody>
                    <a:bodyPr/>
                    <a:lstStyle/>
                    <a:p>
                      <a:pPr algn="ctr" fontAlgn="ctr"/>
                      <a:r>
                        <a:rPr lang="es-ES" sz="1600" b="1" u="none" strike="noStrike" dirty="0">
                          <a:effectLst/>
                        </a:rPr>
                        <a:t>Periodo</a:t>
                      </a:r>
                      <a:endParaRPr lang="en-US" sz="1600" b="1" i="0" u="none" strike="noStrike" dirty="0">
                        <a:solidFill>
                          <a:srgbClr val="FFFFFF"/>
                        </a:solidFill>
                        <a:effectLst/>
                        <a:latin typeface="Nunito"/>
                      </a:endParaRPr>
                    </a:p>
                  </a:txBody>
                  <a:tcPr marL="9525" marR="9525" marT="63500" marB="63500" anchor="ctr"/>
                </a:tc>
                <a:tc>
                  <a:txBody>
                    <a:bodyPr/>
                    <a:lstStyle/>
                    <a:p>
                      <a:pPr algn="ctr" fontAlgn="ctr"/>
                      <a:r>
                        <a:rPr lang="es-ES" sz="1600" b="1" u="none" strike="noStrike" dirty="0">
                          <a:effectLst/>
                        </a:rPr>
                        <a:t>Fecha de pago</a:t>
                      </a:r>
                      <a:endParaRPr lang="en-US" sz="1600" b="1" i="0" u="none" strike="noStrike" dirty="0">
                        <a:solidFill>
                          <a:srgbClr val="FFFFFF"/>
                        </a:solidFill>
                        <a:effectLst/>
                        <a:latin typeface="Nunito"/>
                      </a:endParaRPr>
                    </a:p>
                  </a:txBody>
                  <a:tcPr marL="9525" marR="9525" marT="63500" marB="63500" anchor="ctr"/>
                </a:tc>
                <a:tc>
                  <a:txBody>
                    <a:bodyPr/>
                    <a:lstStyle/>
                    <a:p>
                      <a:pPr algn="ctr" fontAlgn="ctr"/>
                      <a:r>
                        <a:rPr lang="es-ES" sz="1600" b="1" u="none" strike="noStrike" dirty="0">
                          <a:effectLst/>
                        </a:rPr>
                        <a:t>Monto a pagar (US$/ha)</a:t>
                      </a:r>
                      <a:endParaRPr lang="en-US" sz="1600" b="1" i="0" u="none" strike="noStrike" dirty="0">
                        <a:solidFill>
                          <a:srgbClr val="FFFFFF"/>
                        </a:solidFill>
                        <a:effectLst/>
                        <a:latin typeface="Nunito"/>
                      </a:endParaRPr>
                    </a:p>
                  </a:txBody>
                  <a:tcPr marL="9525" marR="9525" marT="9525" marB="0" anchor="ctr"/>
                </a:tc>
                <a:extLst>
                  <a:ext uri="{0D108BD9-81ED-4DB2-BD59-A6C34878D82A}">
                    <a16:rowId xmlns:a16="http://schemas.microsoft.com/office/drawing/2014/main" val="1107625186"/>
                  </a:ext>
                </a:extLst>
              </a:tr>
              <a:tr h="578196">
                <a:tc>
                  <a:txBody>
                    <a:bodyPr/>
                    <a:lstStyle/>
                    <a:p>
                      <a:pPr algn="ctr" fontAlgn="ctr"/>
                      <a:r>
                        <a:rPr lang="es-ES" sz="1400" u="none" strike="noStrike" dirty="0">
                          <a:effectLst/>
                        </a:rPr>
                        <a:t>1</a:t>
                      </a:r>
                      <a:endParaRPr lang="en-US" sz="1400" b="0" i="0" u="none" strike="noStrike" dirty="0">
                        <a:solidFill>
                          <a:srgbClr val="000000"/>
                        </a:solidFill>
                        <a:effectLst/>
                        <a:latin typeface="Nunito"/>
                      </a:endParaRPr>
                    </a:p>
                  </a:txBody>
                  <a:tcPr marL="9525" marR="9525" marT="63500" marB="63500" anchor="ctr"/>
                </a:tc>
                <a:tc>
                  <a:txBody>
                    <a:bodyPr/>
                    <a:lstStyle/>
                    <a:p>
                      <a:pPr algn="ctr" fontAlgn="ctr"/>
                      <a:r>
                        <a:rPr lang="es-ES" sz="1400" u="none" strike="noStrike" dirty="0">
                          <a:effectLst/>
                        </a:rPr>
                        <a:t>2018-2019</a:t>
                      </a:r>
                      <a:endParaRPr lang="en-US" sz="1400" b="0" i="0" u="none" strike="noStrike" dirty="0">
                        <a:solidFill>
                          <a:srgbClr val="000000"/>
                        </a:solidFill>
                        <a:effectLst/>
                        <a:latin typeface="Nunito"/>
                      </a:endParaRPr>
                    </a:p>
                  </a:txBody>
                  <a:tcPr marL="9525" marR="9525" marT="63500" marB="63500" anchor="ctr"/>
                </a:tc>
                <a:tc>
                  <a:txBody>
                    <a:bodyPr/>
                    <a:lstStyle/>
                    <a:p>
                      <a:pPr algn="ctr" fontAlgn="ctr"/>
                      <a:r>
                        <a:rPr lang="es-ES" sz="1400" u="none" strike="noStrike">
                          <a:effectLst/>
                        </a:rPr>
                        <a:t>2021</a:t>
                      </a:r>
                      <a:endParaRPr lang="en-US" sz="1400" b="0" i="0" u="none" strike="noStrike">
                        <a:solidFill>
                          <a:srgbClr val="000000"/>
                        </a:solidFill>
                        <a:effectLst/>
                        <a:latin typeface="Nunito"/>
                      </a:endParaRPr>
                    </a:p>
                  </a:txBody>
                  <a:tcPr marL="9525" marR="9525" marT="63500" marB="63500" anchor="ctr"/>
                </a:tc>
                <a:tc>
                  <a:txBody>
                    <a:bodyPr/>
                    <a:lstStyle/>
                    <a:p>
                      <a:pPr algn="ctr" fontAlgn="ctr"/>
                      <a:r>
                        <a:rPr lang="es-ES" sz="1400" u="none" strike="noStrike">
                          <a:effectLst/>
                        </a:rPr>
                        <a:t>14.86</a:t>
                      </a:r>
                      <a:endParaRPr lang="en-US" sz="1400" b="0" i="0" u="none" strike="noStrike">
                        <a:solidFill>
                          <a:srgbClr val="000000"/>
                        </a:solidFill>
                        <a:effectLst/>
                        <a:latin typeface="Nunito"/>
                      </a:endParaRPr>
                    </a:p>
                  </a:txBody>
                  <a:tcPr marL="9525" marR="9525" marT="63500" marB="63500" anchor="ctr"/>
                </a:tc>
                <a:extLst>
                  <a:ext uri="{0D108BD9-81ED-4DB2-BD59-A6C34878D82A}">
                    <a16:rowId xmlns:a16="http://schemas.microsoft.com/office/drawing/2014/main" val="2893503063"/>
                  </a:ext>
                </a:extLst>
              </a:tr>
              <a:tr h="578196">
                <a:tc>
                  <a:txBody>
                    <a:bodyPr/>
                    <a:lstStyle/>
                    <a:p>
                      <a:pPr algn="ctr" fontAlgn="ctr"/>
                      <a:r>
                        <a:rPr lang="es-ES" sz="1400" u="none" strike="noStrike">
                          <a:effectLst/>
                        </a:rPr>
                        <a:t>2</a:t>
                      </a:r>
                      <a:endParaRPr lang="en-US" sz="1400" b="0" i="0" u="none" strike="noStrike">
                        <a:solidFill>
                          <a:srgbClr val="000000"/>
                        </a:solidFill>
                        <a:effectLst/>
                        <a:latin typeface="Nunito"/>
                      </a:endParaRPr>
                    </a:p>
                  </a:txBody>
                  <a:tcPr marL="9525" marR="9525" marT="9525" marB="0" anchor="ctr"/>
                </a:tc>
                <a:tc>
                  <a:txBody>
                    <a:bodyPr/>
                    <a:lstStyle/>
                    <a:p>
                      <a:pPr algn="ctr" fontAlgn="ctr"/>
                      <a:r>
                        <a:rPr lang="es-ES" sz="1400" u="none" strike="noStrike">
                          <a:effectLst/>
                        </a:rPr>
                        <a:t>2020-2021</a:t>
                      </a:r>
                      <a:endParaRPr lang="en-US" sz="1400" b="0" i="0" u="none" strike="noStrike">
                        <a:solidFill>
                          <a:srgbClr val="000000"/>
                        </a:solidFill>
                        <a:effectLst/>
                        <a:latin typeface="Nunito"/>
                      </a:endParaRPr>
                    </a:p>
                  </a:txBody>
                  <a:tcPr marL="9525" marR="9525" marT="63500" marB="63500" anchor="ctr"/>
                </a:tc>
                <a:tc>
                  <a:txBody>
                    <a:bodyPr/>
                    <a:lstStyle/>
                    <a:p>
                      <a:pPr algn="ctr" fontAlgn="ctr"/>
                      <a:r>
                        <a:rPr lang="es-ES" sz="1400" u="none" strike="noStrike" dirty="0">
                          <a:effectLst/>
                        </a:rPr>
                        <a:t>2022</a:t>
                      </a:r>
                      <a:endParaRPr lang="en-US" sz="1400" b="0" i="0" u="none" strike="noStrike" dirty="0">
                        <a:solidFill>
                          <a:srgbClr val="000000"/>
                        </a:solidFill>
                        <a:effectLst/>
                        <a:latin typeface="Nunito"/>
                      </a:endParaRPr>
                    </a:p>
                  </a:txBody>
                  <a:tcPr marL="9525" marR="9525" marT="63500" marB="63500" anchor="ctr"/>
                </a:tc>
                <a:tc>
                  <a:txBody>
                    <a:bodyPr/>
                    <a:lstStyle/>
                    <a:p>
                      <a:pPr algn="ctr" fontAlgn="ctr"/>
                      <a:r>
                        <a:rPr lang="es-ES" sz="1400" u="none" strike="noStrike">
                          <a:effectLst/>
                        </a:rPr>
                        <a:t>14.86</a:t>
                      </a:r>
                      <a:endParaRPr lang="en-US" sz="1400" b="0" i="0" u="none" strike="noStrike">
                        <a:solidFill>
                          <a:srgbClr val="000000"/>
                        </a:solidFill>
                        <a:effectLst/>
                        <a:latin typeface="Nunito"/>
                      </a:endParaRPr>
                    </a:p>
                  </a:txBody>
                  <a:tcPr marL="9525" marR="9525" marT="9525" marB="0" anchor="ctr"/>
                </a:tc>
                <a:extLst>
                  <a:ext uri="{0D108BD9-81ED-4DB2-BD59-A6C34878D82A}">
                    <a16:rowId xmlns:a16="http://schemas.microsoft.com/office/drawing/2014/main" val="713289983"/>
                  </a:ext>
                </a:extLst>
              </a:tr>
              <a:tr h="420505">
                <a:tc>
                  <a:txBody>
                    <a:bodyPr/>
                    <a:lstStyle/>
                    <a:p>
                      <a:pPr algn="ctr" fontAlgn="ctr"/>
                      <a:r>
                        <a:rPr lang="es-ES" sz="1400" u="none" strike="noStrike">
                          <a:effectLst/>
                        </a:rPr>
                        <a:t>3</a:t>
                      </a:r>
                      <a:endParaRPr lang="en-US" sz="1400" b="0" i="0" u="none" strike="noStrike">
                        <a:solidFill>
                          <a:srgbClr val="000000"/>
                        </a:solidFill>
                        <a:effectLst/>
                        <a:latin typeface="Nunito"/>
                      </a:endParaRPr>
                    </a:p>
                  </a:txBody>
                  <a:tcPr marL="9525" marR="9525" marT="9525" marB="0" anchor="ctr"/>
                </a:tc>
                <a:tc>
                  <a:txBody>
                    <a:bodyPr/>
                    <a:lstStyle/>
                    <a:p>
                      <a:pPr algn="ctr" fontAlgn="ctr"/>
                      <a:r>
                        <a:rPr lang="es-ES" sz="1400" u="none" strike="noStrike">
                          <a:effectLst/>
                        </a:rPr>
                        <a:t>2022-2024</a:t>
                      </a:r>
                      <a:endParaRPr lang="en-US" sz="1400" b="0" i="0" u="none" strike="noStrike">
                        <a:solidFill>
                          <a:srgbClr val="000000"/>
                        </a:solidFill>
                        <a:effectLst/>
                        <a:latin typeface="Nunito"/>
                      </a:endParaRPr>
                    </a:p>
                  </a:txBody>
                  <a:tcPr marL="9525" marR="9525" marT="9525" marB="0" anchor="ctr"/>
                </a:tc>
                <a:tc>
                  <a:txBody>
                    <a:bodyPr/>
                    <a:lstStyle/>
                    <a:p>
                      <a:pPr algn="ctr" fontAlgn="ctr"/>
                      <a:r>
                        <a:rPr lang="es-ES" sz="1400" u="none" strike="noStrike" dirty="0">
                          <a:effectLst/>
                        </a:rPr>
                        <a:t>2025</a:t>
                      </a:r>
                      <a:endParaRPr lang="en-US" sz="1400" b="0" i="0" u="none" strike="noStrike" dirty="0">
                        <a:solidFill>
                          <a:srgbClr val="000000"/>
                        </a:solidFill>
                        <a:effectLst/>
                        <a:latin typeface="Nunito"/>
                      </a:endParaRPr>
                    </a:p>
                  </a:txBody>
                  <a:tcPr marL="9525" marR="9525" marT="9525" marB="0" anchor="ctr"/>
                </a:tc>
                <a:tc>
                  <a:txBody>
                    <a:bodyPr/>
                    <a:lstStyle/>
                    <a:p>
                      <a:pPr algn="ctr" fontAlgn="ctr"/>
                      <a:r>
                        <a:rPr lang="es-ES" sz="1400" u="none" strike="noStrike" dirty="0">
                          <a:effectLst/>
                        </a:rPr>
                        <a:t>22.28</a:t>
                      </a:r>
                      <a:endParaRPr lang="en-US" sz="1400" b="0" i="0" u="none" strike="noStrike" dirty="0">
                        <a:solidFill>
                          <a:srgbClr val="000000"/>
                        </a:solidFill>
                        <a:effectLst/>
                        <a:latin typeface="Nunito"/>
                      </a:endParaRPr>
                    </a:p>
                  </a:txBody>
                  <a:tcPr marL="9525" marR="9525" marT="9525" marB="0" anchor="ctr"/>
                </a:tc>
                <a:extLst>
                  <a:ext uri="{0D108BD9-81ED-4DB2-BD59-A6C34878D82A}">
                    <a16:rowId xmlns:a16="http://schemas.microsoft.com/office/drawing/2014/main" val="2388574353"/>
                  </a:ext>
                </a:extLst>
              </a:tr>
            </a:tbl>
          </a:graphicData>
        </a:graphic>
      </p:graphicFrame>
    </p:spTree>
    <p:extLst>
      <p:ext uri="{BB962C8B-B14F-4D97-AF65-F5344CB8AC3E}">
        <p14:creationId xmlns:p14="http://schemas.microsoft.com/office/powerpoint/2010/main" val="346416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2EE6-7D0E-DD4E-A46F-BF699C34FA15}"/>
              </a:ext>
            </a:extLst>
          </p:cNvPr>
          <p:cNvSpPr>
            <a:spLocks noGrp="1"/>
          </p:cNvSpPr>
          <p:nvPr>
            <p:ph type="title"/>
          </p:nvPr>
        </p:nvSpPr>
        <p:spPr>
          <a:xfrm>
            <a:off x="457200" y="203386"/>
            <a:ext cx="7620000" cy="1143000"/>
          </a:xfrm>
        </p:spPr>
        <p:txBody>
          <a:bodyPr/>
          <a:lstStyle/>
          <a:p>
            <a:r>
              <a:rPr lang="en-US" sz="3600" dirty="0"/>
              <a:t>Manual de </a:t>
            </a:r>
            <a:r>
              <a:rPr lang="en-US" sz="3600" dirty="0" err="1"/>
              <a:t>condiciones</a:t>
            </a:r>
            <a:r>
              <a:rPr lang="en-US" sz="3600" dirty="0"/>
              <a:t> </a:t>
            </a:r>
            <a:r>
              <a:rPr lang="en-US" sz="3600" dirty="0" err="1"/>
              <a:t>generales</a:t>
            </a:r>
            <a:r>
              <a:rPr lang="en-US" sz="3600" dirty="0"/>
              <a:t> del CREF </a:t>
            </a:r>
            <a:br>
              <a:rPr lang="en-US" sz="3600" dirty="0"/>
            </a:br>
            <a:r>
              <a:rPr lang="en-US" sz="2400" dirty="0" err="1"/>
              <a:t>Información</a:t>
            </a:r>
            <a:r>
              <a:rPr lang="en-US" sz="2400" dirty="0"/>
              <a:t> de </a:t>
            </a:r>
            <a:r>
              <a:rPr lang="en-US" sz="2400" dirty="0" err="1"/>
              <a:t>contenido</a:t>
            </a:r>
            <a:r>
              <a:rPr lang="en-US" sz="2400" dirty="0"/>
              <a:t>:</a:t>
            </a:r>
          </a:p>
        </p:txBody>
      </p:sp>
      <p:sp>
        <p:nvSpPr>
          <p:cNvPr id="3" name="Content Placeholder 2">
            <a:extLst>
              <a:ext uri="{FF2B5EF4-FFF2-40B4-BE49-F238E27FC236}">
                <a16:creationId xmlns:a16="http://schemas.microsoft.com/office/drawing/2014/main" id="{A76A6543-2B1E-7842-A94F-B98B00F5C6F1}"/>
              </a:ext>
            </a:extLst>
          </p:cNvPr>
          <p:cNvSpPr>
            <a:spLocks noGrp="1"/>
          </p:cNvSpPr>
          <p:nvPr>
            <p:ph idx="1"/>
          </p:nvPr>
        </p:nvSpPr>
        <p:spPr/>
        <p:txBody>
          <a:bodyPr>
            <a:normAutofit lnSpcReduction="10000"/>
          </a:bodyPr>
          <a:lstStyle/>
          <a:p>
            <a:r>
              <a:rPr lang="en-US" dirty="0" err="1"/>
              <a:t>i</a:t>
            </a:r>
            <a:r>
              <a:rPr lang="en-US" dirty="0"/>
              <a:t>. Los </a:t>
            </a:r>
            <a:r>
              <a:rPr lang="en-US" dirty="0" err="1"/>
              <a:t>procedimientos</a:t>
            </a:r>
            <a:r>
              <a:rPr lang="en-US" dirty="0"/>
              <a:t> </a:t>
            </a:r>
            <a:r>
              <a:rPr lang="en-US" dirty="0" err="1"/>
              <a:t>requeridos</a:t>
            </a:r>
            <a:r>
              <a:rPr lang="en-US" dirty="0"/>
              <a:t> antes y </a:t>
            </a:r>
            <a:r>
              <a:rPr lang="en-US" dirty="0" err="1"/>
              <a:t>después</a:t>
            </a:r>
            <a:r>
              <a:rPr lang="en-US" dirty="0"/>
              <a:t> de la </a:t>
            </a:r>
            <a:r>
              <a:rPr lang="en-US" dirty="0" err="1"/>
              <a:t>distribución</a:t>
            </a:r>
            <a:r>
              <a:rPr lang="en-US" dirty="0"/>
              <a:t> de </a:t>
            </a:r>
            <a:r>
              <a:rPr lang="en-US" dirty="0" err="1"/>
              <a:t>beneficios</a:t>
            </a:r>
            <a:r>
              <a:rPr lang="en-US" dirty="0"/>
              <a:t>. </a:t>
            </a:r>
          </a:p>
          <a:p>
            <a:pPr marL="114300" indent="0">
              <a:buNone/>
            </a:pPr>
            <a:endParaRPr lang="en-US" dirty="0"/>
          </a:p>
          <a:p>
            <a:r>
              <a:rPr lang="en-US" dirty="0" err="1"/>
              <a:t>ii.Requistos</a:t>
            </a:r>
            <a:r>
              <a:rPr lang="en-US" dirty="0"/>
              <a:t> para </a:t>
            </a:r>
            <a:r>
              <a:rPr lang="en-US" dirty="0" err="1"/>
              <a:t>suscribir</a:t>
            </a:r>
            <a:r>
              <a:rPr lang="en-US" dirty="0"/>
              <a:t> un </a:t>
            </a:r>
            <a:r>
              <a:rPr lang="en-US" dirty="0" err="1"/>
              <a:t>contrato</a:t>
            </a:r>
            <a:r>
              <a:rPr lang="en-US" dirty="0"/>
              <a:t>. </a:t>
            </a:r>
            <a:r>
              <a:rPr lang="en-US" dirty="0" err="1"/>
              <a:t>Obligaciones</a:t>
            </a:r>
            <a:r>
              <a:rPr lang="en-US" dirty="0"/>
              <a:t> de </a:t>
            </a:r>
            <a:r>
              <a:rPr lang="en-US" dirty="0" err="1"/>
              <a:t>los</a:t>
            </a:r>
            <a:r>
              <a:rPr lang="en-US" dirty="0"/>
              <a:t> </a:t>
            </a:r>
            <a:r>
              <a:rPr lang="en-US" dirty="0" err="1"/>
              <a:t>participantes</a:t>
            </a:r>
            <a:r>
              <a:rPr lang="en-US" dirty="0"/>
              <a:t>. </a:t>
            </a:r>
            <a:r>
              <a:rPr lang="en-US" dirty="0" err="1"/>
              <a:t>Criterios</a:t>
            </a:r>
            <a:r>
              <a:rPr lang="en-US" dirty="0"/>
              <a:t> de </a:t>
            </a:r>
            <a:r>
              <a:rPr lang="en-US" dirty="0" err="1"/>
              <a:t>elegilidad</a:t>
            </a:r>
            <a:r>
              <a:rPr lang="en-US" dirty="0"/>
              <a:t>.</a:t>
            </a:r>
          </a:p>
          <a:p>
            <a:pPr marL="114300" indent="0">
              <a:buNone/>
            </a:pPr>
            <a:endParaRPr lang="en-US" dirty="0"/>
          </a:p>
          <a:p>
            <a:r>
              <a:rPr lang="en-US" dirty="0"/>
              <a:t>iii. </a:t>
            </a:r>
            <a:r>
              <a:rPr lang="en-US" dirty="0" err="1"/>
              <a:t>Consideraciones</a:t>
            </a:r>
            <a:r>
              <a:rPr lang="en-US" dirty="0"/>
              <a:t> de </a:t>
            </a:r>
            <a:r>
              <a:rPr lang="en-US" dirty="0" err="1"/>
              <a:t>salvaguarda</a:t>
            </a:r>
            <a:r>
              <a:rPr lang="en-US" dirty="0"/>
              <a:t> </a:t>
            </a:r>
            <a:r>
              <a:rPr lang="en-US" dirty="0" err="1"/>
              <a:t>en</a:t>
            </a:r>
            <a:r>
              <a:rPr lang="en-US" dirty="0"/>
              <a:t> la </a:t>
            </a:r>
            <a:r>
              <a:rPr lang="en-US" dirty="0" err="1"/>
              <a:t>definición</a:t>
            </a:r>
            <a:r>
              <a:rPr lang="en-US" dirty="0"/>
              <a:t> de </a:t>
            </a:r>
            <a:r>
              <a:rPr lang="en-US" dirty="0" err="1"/>
              <a:t>los</a:t>
            </a:r>
            <a:r>
              <a:rPr lang="en-US" dirty="0"/>
              <a:t> </a:t>
            </a:r>
            <a:r>
              <a:rPr lang="en-US" dirty="0" err="1"/>
              <a:t>procedimientos</a:t>
            </a:r>
            <a:r>
              <a:rPr lang="en-US" dirty="0"/>
              <a:t> y </a:t>
            </a:r>
            <a:r>
              <a:rPr lang="en-US" dirty="0" err="1"/>
              <a:t>usos</a:t>
            </a:r>
            <a:r>
              <a:rPr lang="en-US" dirty="0"/>
              <a:t> </a:t>
            </a:r>
            <a:r>
              <a:rPr lang="en-US" dirty="0" err="1"/>
              <a:t>elegibles</a:t>
            </a:r>
            <a:r>
              <a:rPr lang="en-US" dirty="0"/>
              <a:t> y no </a:t>
            </a:r>
            <a:r>
              <a:rPr lang="en-US" dirty="0" err="1"/>
              <a:t>elegibles</a:t>
            </a:r>
            <a:r>
              <a:rPr lang="en-US" dirty="0"/>
              <a:t> de </a:t>
            </a:r>
            <a:r>
              <a:rPr lang="en-US" dirty="0" err="1"/>
              <a:t>los</a:t>
            </a:r>
            <a:r>
              <a:rPr lang="en-US" dirty="0"/>
              <a:t> </a:t>
            </a:r>
            <a:r>
              <a:rPr lang="en-US" dirty="0" err="1"/>
              <a:t>beneficios</a:t>
            </a:r>
            <a:r>
              <a:rPr lang="en-US" dirty="0"/>
              <a:t> </a:t>
            </a:r>
            <a:r>
              <a:rPr lang="en-US" dirty="0" err="1"/>
              <a:t>recibidos</a:t>
            </a:r>
            <a:r>
              <a:rPr lang="en-US" dirty="0"/>
              <a:t> </a:t>
            </a:r>
            <a:r>
              <a:rPr lang="en-US" dirty="0" err="1"/>
              <a:t>por</a:t>
            </a:r>
            <a:r>
              <a:rPr lang="en-US" dirty="0"/>
              <a:t> </a:t>
            </a:r>
            <a:r>
              <a:rPr lang="en-US" dirty="0" err="1"/>
              <a:t>cada</a:t>
            </a:r>
            <a:r>
              <a:rPr lang="en-US" dirty="0"/>
              <a:t> </a:t>
            </a:r>
            <a:r>
              <a:rPr lang="en-US" dirty="0" err="1"/>
              <a:t>grupo</a:t>
            </a:r>
            <a:r>
              <a:rPr lang="en-US" dirty="0"/>
              <a:t> de </a:t>
            </a:r>
            <a:r>
              <a:rPr lang="en-US" dirty="0" err="1"/>
              <a:t>beneficiarios</a:t>
            </a:r>
            <a:r>
              <a:rPr lang="en-US" dirty="0"/>
              <a:t>. </a:t>
            </a:r>
          </a:p>
          <a:p>
            <a:endParaRPr lang="en-US" dirty="0"/>
          </a:p>
          <a:p>
            <a:r>
              <a:rPr lang="en-US" dirty="0"/>
              <a:t>iv. </a:t>
            </a:r>
            <a:r>
              <a:rPr lang="en-US" dirty="0" err="1"/>
              <a:t>Procedimientos</a:t>
            </a:r>
            <a:r>
              <a:rPr lang="en-US" dirty="0"/>
              <a:t> para el </a:t>
            </a:r>
            <a:r>
              <a:rPr lang="en-US" dirty="0" err="1"/>
              <a:t>sistema</a:t>
            </a:r>
            <a:r>
              <a:rPr lang="en-US" dirty="0"/>
              <a:t> de </a:t>
            </a:r>
            <a:r>
              <a:rPr lang="en-US" dirty="0" err="1"/>
              <a:t>pago</a:t>
            </a:r>
            <a:r>
              <a:rPr lang="en-US" dirty="0"/>
              <a:t> a </a:t>
            </a:r>
            <a:r>
              <a:rPr lang="en-US" dirty="0" err="1"/>
              <a:t>beneficiarios</a:t>
            </a:r>
            <a:r>
              <a:rPr lang="en-US" dirty="0"/>
              <a:t> y </a:t>
            </a:r>
            <a:r>
              <a:rPr lang="en-US" dirty="0" err="1"/>
              <a:t>procedimientos</a:t>
            </a:r>
            <a:r>
              <a:rPr lang="en-US" dirty="0"/>
              <a:t> para </a:t>
            </a:r>
            <a:r>
              <a:rPr lang="en-US" dirty="0" err="1"/>
              <a:t>pagos</a:t>
            </a:r>
            <a:r>
              <a:rPr lang="en-US" dirty="0"/>
              <a:t> a </a:t>
            </a:r>
            <a:r>
              <a:rPr lang="en-US" dirty="0" err="1"/>
              <a:t>proveedores</a:t>
            </a:r>
            <a:r>
              <a:rPr lang="en-US" dirty="0"/>
              <a:t> y </a:t>
            </a:r>
            <a:r>
              <a:rPr lang="en-US" dirty="0" err="1"/>
              <a:t>consultores</a:t>
            </a:r>
            <a:r>
              <a:rPr lang="en-US" dirty="0"/>
              <a:t> </a:t>
            </a:r>
            <a:r>
              <a:rPr lang="en-US" dirty="0" err="1"/>
              <a:t>por</a:t>
            </a:r>
            <a:r>
              <a:rPr lang="en-US" dirty="0"/>
              <a:t> </a:t>
            </a:r>
            <a:r>
              <a:rPr lang="en-US" dirty="0" err="1"/>
              <a:t>compras</a:t>
            </a:r>
            <a:r>
              <a:rPr lang="en-US" dirty="0"/>
              <a:t> </a:t>
            </a:r>
            <a:r>
              <a:rPr lang="en-US" dirty="0" err="1"/>
              <a:t>realizadas</a:t>
            </a:r>
            <a:r>
              <a:rPr lang="en-US" dirty="0"/>
              <a:t> </a:t>
            </a:r>
          </a:p>
          <a:p>
            <a:r>
              <a:rPr lang="en-US" dirty="0"/>
              <a:t>Manual </a:t>
            </a:r>
            <a:r>
              <a:rPr lang="en-US" dirty="0" err="1"/>
              <a:t>operativo</a:t>
            </a:r>
            <a:r>
              <a:rPr lang="en-US" dirty="0"/>
              <a:t>.</a:t>
            </a:r>
          </a:p>
        </p:txBody>
      </p:sp>
    </p:spTree>
    <p:extLst>
      <p:ext uri="{BB962C8B-B14F-4D97-AF65-F5344CB8AC3E}">
        <p14:creationId xmlns:p14="http://schemas.microsoft.com/office/powerpoint/2010/main" val="63586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posición de contenido 4"/>
          <p:cNvGraphicFramePr>
            <a:graphicFrameLocks noGrp="1"/>
          </p:cNvGraphicFramePr>
          <p:nvPr>
            <p:ph sz="half" idx="2"/>
            <p:extLst>
              <p:ext uri="{D42A27DB-BD31-4B8C-83A1-F6EECF244321}">
                <p14:modId xmlns:p14="http://schemas.microsoft.com/office/powerpoint/2010/main" val="1167520533"/>
              </p:ext>
            </p:extLst>
          </p:nvPr>
        </p:nvGraphicFramePr>
        <p:xfrm>
          <a:off x="632180" y="1382232"/>
          <a:ext cx="6601351" cy="5063452"/>
        </p:xfrm>
        <a:graphic>
          <a:graphicData uri="http://schemas.openxmlformats.org/drawingml/2006/table">
            <a:tbl>
              <a:tblPr firstRow="1" bandRow="1">
                <a:tableStyleId>{F5AB1C69-6EDB-4FF4-983F-18BD219EF322}</a:tableStyleId>
              </a:tblPr>
              <a:tblGrid>
                <a:gridCol w="2688570">
                  <a:extLst>
                    <a:ext uri="{9D8B030D-6E8A-4147-A177-3AD203B41FA5}">
                      <a16:colId xmlns:a16="http://schemas.microsoft.com/office/drawing/2014/main" val="20000"/>
                    </a:ext>
                  </a:extLst>
                </a:gridCol>
                <a:gridCol w="3912781">
                  <a:extLst>
                    <a:ext uri="{9D8B030D-6E8A-4147-A177-3AD203B41FA5}">
                      <a16:colId xmlns:a16="http://schemas.microsoft.com/office/drawing/2014/main" val="20001"/>
                    </a:ext>
                  </a:extLst>
                </a:gridCol>
              </a:tblGrid>
              <a:tr h="320622">
                <a:tc>
                  <a:txBody>
                    <a:bodyPr/>
                    <a:lstStyle/>
                    <a:p>
                      <a:pPr algn="ctr" rtl="0"/>
                      <a:r>
                        <a:rPr lang="es-ES" sz="2100" kern="1200" noProof="0" dirty="0">
                          <a:solidFill>
                            <a:schemeClr val="bg1"/>
                          </a:solidFill>
                          <a:latin typeface="Bahnschrift SemiCondensed" panose="020B0502040204020203" pitchFamily="34" charset="0"/>
                          <a:ea typeface="+mj-ea"/>
                          <a:cs typeface="+mj-cs"/>
                        </a:rPr>
                        <a:t>Proceso </a:t>
                      </a:r>
                    </a:p>
                  </a:txBody>
                  <a:tcPr marL="68580" marR="68580" marT="34290" marB="34290" anchor="ctr">
                    <a:solidFill>
                      <a:schemeClr val="accent3">
                        <a:lumMod val="50000"/>
                      </a:schemeClr>
                    </a:solidFill>
                  </a:tcPr>
                </a:tc>
                <a:tc>
                  <a:txBody>
                    <a:bodyPr/>
                    <a:lstStyle/>
                    <a:p>
                      <a:pPr algn="ctr" rtl="0"/>
                      <a:r>
                        <a:rPr lang="es-ES" sz="2100" kern="1200" noProof="0" dirty="0">
                          <a:solidFill>
                            <a:schemeClr val="bg1"/>
                          </a:solidFill>
                          <a:latin typeface="Bahnschrift SemiCondensed" panose="020B0502040204020203" pitchFamily="34" charset="0"/>
                          <a:ea typeface="+mj-ea"/>
                          <a:cs typeface="+mj-cs"/>
                        </a:rPr>
                        <a:t>Características  </a:t>
                      </a:r>
                    </a:p>
                  </a:txBody>
                  <a:tcPr marL="68580" marR="68580" marT="34290" marB="34290" anchor="ctr">
                    <a:solidFill>
                      <a:schemeClr val="accent3">
                        <a:lumMod val="50000"/>
                      </a:schemeClr>
                    </a:solidFill>
                  </a:tcPr>
                </a:tc>
                <a:extLst>
                  <a:ext uri="{0D108BD9-81ED-4DB2-BD59-A6C34878D82A}">
                    <a16:rowId xmlns:a16="http://schemas.microsoft.com/office/drawing/2014/main" val="10000"/>
                  </a:ext>
                </a:extLst>
              </a:tr>
              <a:tr h="431292">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Llamado a la población </a:t>
                      </a:r>
                    </a:p>
                  </a:txBody>
                  <a:tcPr marL="68580" marR="68580" marT="34290" marB="34290" anchor="ctr"/>
                </a:tc>
                <a:tc>
                  <a:txBody>
                    <a:bodyPr/>
                    <a:lstStyle/>
                    <a:p>
                      <a:pPr algn="l" rtl="0"/>
                      <a:r>
                        <a:rPr lang="es-ES" sz="1500" kern="1200" noProof="0" dirty="0">
                          <a:solidFill>
                            <a:schemeClr val="bg2">
                              <a:lumMod val="25000"/>
                            </a:schemeClr>
                          </a:solidFill>
                          <a:latin typeface="Bahnschrift SemiCondensed" panose="020B0502040204020203" pitchFamily="34" charset="0"/>
                          <a:ea typeface="+mj-ea"/>
                          <a:cs typeface="+mj-cs"/>
                        </a:rPr>
                        <a:t>Invitación a participar, campaña publicitaria. Primera convocatoria. </a:t>
                      </a:r>
                    </a:p>
                  </a:txBody>
                  <a:tcPr marL="68580" marR="68580" marT="34290" marB="34290" anchor="ctr"/>
                </a:tc>
                <a:extLst>
                  <a:ext uri="{0D108BD9-81ED-4DB2-BD59-A6C34878D82A}">
                    <a16:rowId xmlns:a16="http://schemas.microsoft.com/office/drawing/2014/main" val="10001"/>
                  </a:ext>
                </a:extLst>
              </a:tr>
              <a:tr h="806329">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Como participar </a:t>
                      </a:r>
                    </a:p>
                  </a:txBody>
                  <a:tcPr marL="68580" marR="68580" marT="34290" marB="34290" anchor="ctr"/>
                </a:tc>
                <a:tc>
                  <a:txBody>
                    <a:bodyPr/>
                    <a:lstStyle/>
                    <a:p>
                      <a:pPr algn="l" rtl="0"/>
                      <a:r>
                        <a:rPr lang="es-ES" sz="1500" kern="1200" noProof="0" dirty="0">
                          <a:solidFill>
                            <a:schemeClr val="bg2">
                              <a:lumMod val="25000"/>
                            </a:schemeClr>
                          </a:solidFill>
                          <a:latin typeface="Bahnschrift SemiCondensed" panose="020B0502040204020203" pitchFamily="34" charset="0"/>
                          <a:ea typeface="+mj-ea"/>
                          <a:cs typeface="+mj-cs"/>
                        </a:rPr>
                        <a:t>Llenado de formulario en línea , </a:t>
                      </a:r>
                      <a:r>
                        <a:rPr lang="es-ES" sz="1500" kern="1200" noProof="0" dirty="0" err="1">
                          <a:solidFill>
                            <a:schemeClr val="bg2">
                              <a:lumMod val="25000"/>
                            </a:schemeClr>
                          </a:solidFill>
                          <a:latin typeface="Bahnschrift SemiCondensed" panose="020B0502040204020203" pitchFamily="34" charset="0"/>
                          <a:ea typeface="+mj-ea"/>
                          <a:cs typeface="+mj-cs"/>
                        </a:rPr>
                        <a:t>presolicitud</a:t>
                      </a:r>
                      <a:r>
                        <a:rPr lang="es-ES" sz="1500" kern="1200" noProof="0" dirty="0">
                          <a:solidFill>
                            <a:schemeClr val="bg2">
                              <a:lumMod val="25000"/>
                            </a:schemeClr>
                          </a:solidFill>
                          <a:latin typeface="Bahnschrift SemiCondensed" panose="020B0502040204020203" pitchFamily="34" charset="0"/>
                          <a:ea typeface="+mj-ea"/>
                          <a:cs typeface="+mj-cs"/>
                        </a:rPr>
                        <a:t>.</a:t>
                      </a:r>
                    </a:p>
                    <a:p>
                      <a:pPr algn="l" rtl="0"/>
                      <a:r>
                        <a:rPr lang="es-ES" sz="1500" kern="1200" noProof="0" dirty="0">
                          <a:solidFill>
                            <a:schemeClr val="bg2">
                              <a:lumMod val="25000"/>
                            </a:schemeClr>
                          </a:solidFill>
                          <a:latin typeface="Bahnschrift SemiCondensed" panose="020B0502040204020203" pitchFamily="34" charset="0"/>
                          <a:ea typeface="+mj-ea"/>
                          <a:cs typeface="+mj-cs"/>
                        </a:rPr>
                        <a:t>Trabajo directo  con Organizaciones</a:t>
                      </a:r>
                    </a:p>
                  </a:txBody>
                  <a:tcPr marL="68580" marR="68580" marT="34290" marB="34290" anchor="ctr"/>
                </a:tc>
                <a:extLst>
                  <a:ext uri="{0D108BD9-81ED-4DB2-BD59-A6C34878D82A}">
                    <a16:rowId xmlns:a16="http://schemas.microsoft.com/office/drawing/2014/main" val="10002"/>
                  </a:ext>
                </a:extLst>
              </a:tr>
              <a:tr h="618811">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Creación base de datos geográfica (SIG)</a:t>
                      </a:r>
                    </a:p>
                  </a:txBody>
                  <a:tcPr marL="68580" marR="68580" marT="34290" marB="34290" anchor="ctr"/>
                </a:tc>
                <a:tc>
                  <a:txBody>
                    <a:bodyPr/>
                    <a:lstStyle/>
                    <a:p>
                      <a:pPr>
                        <a:spcAft>
                          <a:spcPts val="0"/>
                        </a:spcAft>
                      </a:pPr>
                      <a:r>
                        <a:rPr lang="es-ES_tradnl" sz="1500" kern="1200" dirty="0">
                          <a:solidFill>
                            <a:schemeClr val="bg2">
                              <a:lumMod val="25000"/>
                            </a:schemeClr>
                          </a:solidFill>
                          <a:latin typeface="Bahnschrift SemiCondensed" panose="020B0502040204020203" pitchFamily="34" charset="0"/>
                          <a:ea typeface="+mj-ea"/>
                          <a:cs typeface="+mj-cs"/>
                        </a:rPr>
                        <a:t>para verificar ubicación, existencia de otros </a:t>
                      </a:r>
                      <a:r>
                        <a:rPr lang="es-CR" sz="1500" kern="1200" dirty="0">
                          <a:solidFill>
                            <a:schemeClr val="bg2">
                              <a:lumMod val="25000"/>
                            </a:schemeClr>
                          </a:solidFill>
                          <a:latin typeface="Bahnschrift SemiCondensed" panose="020B0502040204020203" pitchFamily="34" charset="0"/>
                          <a:ea typeface="+mj-ea"/>
                          <a:cs typeface="+mj-cs"/>
                        </a:rPr>
                        <a:t> </a:t>
                      </a:r>
                      <a:r>
                        <a:rPr lang="es-ES_tradnl" sz="1500" kern="1200" dirty="0">
                          <a:solidFill>
                            <a:schemeClr val="bg2">
                              <a:lumMod val="25000"/>
                            </a:schemeClr>
                          </a:solidFill>
                          <a:latin typeface="Bahnschrift SemiCondensed" panose="020B0502040204020203" pitchFamily="34" charset="0"/>
                          <a:ea typeface="+mj-ea"/>
                          <a:cs typeface="+mj-cs"/>
                        </a:rPr>
                        <a:t>proyectos o traslapes</a:t>
                      </a:r>
                      <a:r>
                        <a:rPr lang="en-US" sz="1500" kern="1200" dirty="0">
                          <a:solidFill>
                            <a:schemeClr val="bg2">
                              <a:lumMod val="25000"/>
                            </a:schemeClr>
                          </a:solidFill>
                          <a:latin typeface="Bahnschrift SemiCondensed" panose="020B0502040204020203" pitchFamily="34" charset="0"/>
                          <a:ea typeface="+mj-ea"/>
                          <a:cs typeface="+mj-cs"/>
                        </a:rPr>
                        <a:t>.</a:t>
                      </a:r>
                    </a:p>
                    <a:p>
                      <a:pPr algn="l" rtl="0"/>
                      <a:r>
                        <a:rPr lang="es-ES" sz="1500" kern="1200" noProof="0" dirty="0">
                          <a:solidFill>
                            <a:schemeClr val="bg2">
                              <a:lumMod val="25000"/>
                            </a:schemeClr>
                          </a:solidFill>
                          <a:latin typeface="Bahnschrift SemiCondensed" panose="020B0502040204020203" pitchFamily="34" charset="0"/>
                          <a:ea typeface="+mj-ea"/>
                          <a:cs typeface="+mj-cs"/>
                        </a:rPr>
                        <a:t>Análisis técnico (lista de CREF)</a:t>
                      </a:r>
                    </a:p>
                  </a:txBody>
                  <a:tcPr marL="68580" marR="68580" marT="34290" marB="34290" anchor="ctr"/>
                </a:tc>
                <a:extLst>
                  <a:ext uri="{0D108BD9-81ED-4DB2-BD59-A6C34878D82A}">
                    <a16:rowId xmlns:a16="http://schemas.microsoft.com/office/drawing/2014/main" val="919337584"/>
                  </a:ext>
                </a:extLst>
              </a:tr>
              <a:tr h="618811">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Revisión  legal </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500" kern="1200" dirty="0">
                          <a:solidFill>
                            <a:schemeClr val="bg2">
                              <a:lumMod val="25000"/>
                            </a:schemeClr>
                          </a:solidFill>
                          <a:latin typeface="Bahnschrift SemiCondensed" panose="020B0502040204020203" pitchFamily="34" charset="0"/>
                          <a:ea typeface="+mj-ea"/>
                          <a:cs typeface="+mj-cs"/>
                        </a:rPr>
                        <a:t>análisis de orden legal y técnico a fin de determinar si califica o no y así será comunicado a la dirección señalada para recibir notificaciones</a:t>
                      </a:r>
                      <a:r>
                        <a:rPr lang="en-US" sz="1500" kern="1200" dirty="0">
                          <a:solidFill>
                            <a:schemeClr val="bg2">
                              <a:lumMod val="25000"/>
                            </a:schemeClr>
                          </a:solidFill>
                          <a:latin typeface="Bahnschrift SemiCondensed" panose="020B0502040204020203" pitchFamily="34" charset="0"/>
                          <a:ea typeface="+mj-ea"/>
                          <a:cs typeface="+mj-cs"/>
                        </a:rPr>
                        <a:t>. Se </a:t>
                      </a:r>
                      <a:r>
                        <a:rPr lang="en-US" sz="1500" kern="1200" dirty="0" err="1">
                          <a:solidFill>
                            <a:schemeClr val="bg2">
                              <a:lumMod val="25000"/>
                            </a:schemeClr>
                          </a:solidFill>
                          <a:latin typeface="Bahnschrift SemiCondensed" panose="020B0502040204020203" pitchFamily="34" charset="0"/>
                          <a:ea typeface="+mj-ea"/>
                          <a:cs typeface="+mj-cs"/>
                        </a:rPr>
                        <a:t>dará</a:t>
                      </a:r>
                      <a:r>
                        <a:rPr lang="en-US" sz="1500" kern="1200" dirty="0">
                          <a:solidFill>
                            <a:schemeClr val="bg2">
                              <a:lumMod val="25000"/>
                            </a:schemeClr>
                          </a:solidFill>
                          <a:latin typeface="Bahnschrift SemiCondensed" panose="020B0502040204020203" pitchFamily="34" charset="0"/>
                          <a:ea typeface="+mj-ea"/>
                          <a:cs typeface="+mj-cs"/>
                        </a:rPr>
                        <a:t> un </a:t>
                      </a:r>
                      <a:r>
                        <a:rPr lang="en-US" sz="1500" kern="1200" dirty="0" err="1">
                          <a:solidFill>
                            <a:schemeClr val="bg2">
                              <a:lumMod val="25000"/>
                            </a:schemeClr>
                          </a:solidFill>
                          <a:latin typeface="Bahnschrift SemiCondensed" panose="020B0502040204020203" pitchFamily="34" charset="0"/>
                          <a:ea typeface="+mj-ea"/>
                          <a:cs typeface="+mj-cs"/>
                        </a:rPr>
                        <a:t>tiempo</a:t>
                      </a:r>
                      <a:r>
                        <a:rPr lang="en-US" sz="1500" kern="1200" dirty="0">
                          <a:solidFill>
                            <a:schemeClr val="bg2">
                              <a:lumMod val="25000"/>
                            </a:schemeClr>
                          </a:solidFill>
                          <a:latin typeface="Bahnschrift SemiCondensed" panose="020B0502040204020203" pitchFamily="34" charset="0"/>
                          <a:ea typeface="+mj-ea"/>
                          <a:cs typeface="+mj-cs"/>
                        </a:rPr>
                        <a:t> para </a:t>
                      </a:r>
                      <a:r>
                        <a:rPr lang="en-US" sz="1500" kern="1200" dirty="0" err="1">
                          <a:solidFill>
                            <a:schemeClr val="bg2">
                              <a:lumMod val="25000"/>
                            </a:schemeClr>
                          </a:solidFill>
                          <a:latin typeface="Bahnschrift SemiCondensed" panose="020B0502040204020203" pitchFamily="34" charset="0"/>
                          <a:ea typeface="+mj-ea"/>
                          <a:cs typeface="+mj-cs"/>
                        </a:rPr>
                        <a:t>correcciones</a:t>
                      </a:r>
                      <a:r>
                        <a:rPr lang="en-US" sz="1500" kern="1200" dirty="0">
                          <a:solidFill>
                            <a:schemeClr val="bg2">
                              <a:lumMod val="25000"/>
                            </a:schemeClr>
                          </a:solidFill>
                          <a:latin typeface="Bahnschrift SemiCondensed" panose="020B0502040204020203" pitchFamily="34" charset="0"/>
                          <a:ea typeface="+mj-ea"/>
                          <a:cs typeface="+mj-cs"/>
                        </a:rPr>
                        <a:t>. </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201416315"/>
                  </a:ext>
                </a:extLst>
              </a:tr>
              <a:tr h="62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kern="1200" noProof="0" dirty="0">
                          <a:solidFill>
                            <a:schemeClr val="bg2">
                              <a:lumMod val="25000"/>
                            </a:schemeClr>
                          </a:solidFill>
                          <a:latin typeface="Bahnschrift SemiCondensed" panose="020B0502040204020203" pitchFamily="34" charset="0"/>
                          <a:ea typeface="+mj-ea"/>
                          <a:cs typeface="+mj-cs"/>
                        </a:rPr>
                        <a:t>Firma contrato </a:t>
                      </a:r>
                    </a:p>
                    <a:p>
                      <a:pPr rtl="0"/>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kern="1200" noProof="0" dirty="0">
                          <a:solidFill>
                            <a:schemeClr val="bg2">
                              <a:lumMod val="25000"/>
                            </a:schemeClr>
                          </a:solidFill>
                          <a:latin typeface="Bahnschrift SemiCondensed" panose="020B0502040204020203" pitchFamily="34" charset="0"/>
                          <a:ea typeface="+mj-ea"/>
                          <a:cs typeface="+mj-cs"/>
                        </a:rPr>
                        <a:t>último paso del proceso</a:t>
                      </a:r>
                    </a:p>
                    <a:p>
                      <a:pPr algn="l" rtl="0"/>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10003"/>
                  </a:ext>
                </a:extLst>
              </a:tr>
              <a:tr h="622383">
                <a:tc>
                  <a:txBody>
                    <a:bodyPr/>
                    <a:lstStyle/>
                    <a:p>
                      <a:pPr rtl="0"/>
                      <a:r>
                        <a:rPr lang="es-ES" sz="1500" kern="1200" noProof="0" dirty="0">
                          <a:solidFill>
                            <a:schemeClr val="bg2">
                              <a:lumMod val="25000"/>
                            </a:schemeClr>
                          </a:solidFill>
                          <a:latin typeface="Bahnschrift SemiCondensed" panose="020B0502040204020203" pitchFamily="34" charset="0"/>
                          <a:ea typeface="+mj-ea"/>
                          <a:cs typeface="+mj-cs"/>
                        </a:rPr>
                        <a:t>Monitoreo y supervisión</a:t>
                      </a:r>
                    </a:p>
                  </a:txBody>
                  <a:tcPr marL="68580" marR="68580" marT="34290" marB="34290" anchor="ctr"/>
                </a:tc>
                <a:tc>
                  <a:txBody>
                    <a:bodyPr/>
                    <a:lstStyle/>
                    <a:p>
                      <a:pPr algn="l" rtl="0"/>
                      <a:r>
                        <a:rPr lang="es-ES_tradnl" sz="1500" kern="1200" dirty="0">
                          <a:solidFill>
                            <a:schemeClr val="bg2">
                              <a:lumMod val="25000"/>
                            </a:schemeClr>
                          </a:solidFill>
                          <a:latin typeface="Bahnschrift SemiCondensed" panose="020B0502040204020203" pitchFamily="34" charset="0"/>
                          <a:ea typeface="+mj-ea"/>
                          <a:cs typeface="+mj-cs"/>
                        </a:rPr>
                        <a:t>estudios de imágenes satelitales, visitas de campo según muestra seleccionada,  realizada por personal de planta o </a:t>
                      </a:r>
                      <a:r>
                        <a:rPr lang="es-ES_tradnl" sz="1500" kern="1200" dirty="0" err="1">
                          <a:solidFill>
                            <a:schemeClr val="bg2">
                              <a:lumMod val="25000"/>
                            </a:schemeClr>
                          </a:solidFill>
                          <a:latin typeface="Bahnschrift SemiCondensed" panose="020B0502040204020203" pitchFamily="34" charset="0"/>
                          <a:ea typeface="+mj-ea"/>
                          <a:cs typeface="+mj-cs"/>
                        </a:rPr>
                        <a:t>consult</a:t>
                      </a:r>
                      <a:r>
                        <a:rPr lang="en-US" sz="1500" kern="1200" dirty="0">
                          <a:solidFill>
                            <a:schemeClr val="bg2">
                              <a:lumMod val="25000"/>
                            </a:schemeClr>
                          </a:solidFill>
                          <a:latin typeface="Bahnschrift SemiCondensed" panose="020B0502040204020203" pitchFamily="34" charset="0"/>
                          <a:ea typeface="+mj-ea"/>
                          <a:cs typeface="+mj-cs"/>
                        </a:rPr>
                        <a:t>ores.</a:t>
                      </a:r>
                      <a:endParaRPr lang="es-ES" sz="1500" kern="1200" noProof="0" dirty="0">
                        <a:solidFill>
                          <a:schemeClr val="bg2">
                            <a:lumMod val="25000"/>
                          </a:schemeClr>
                        </a:solidFill>
                        <a:latin typeface="Bahnschrift SemiCondensed" panose="020B0502040204020203" pitchFamily="34" charset="0"/>
                        <a:ea typeface="+mj-ea"/>
                        <a:cs typeface="+mj-cs"/>
                      </a:endParaRPr>
                    </a:p>
                  </a:txBody>
                  <a:tcPr marL="68580" marR="68580" marT="34290" marB="34290" anchor="ctr"/>
                </a:tc>
                <a:extLst>
                  <a:ext uri="{0D108BD9-81ED-4DB2-BD59-A6C34878D82A}">
                    <a16:rowId xmlns:a16="http://schemas.microsoft.com/office/drawing/2014/main" val="3933917059"/>
                  </a:ext>
                </a:extLst>
              </a:tr>
            </a:tbl>
          </a:graphicData>
        </a:graphic>
      </p:graphicFrame>
      <p:sp>
        <p:nvSpPr>
          <p:cNvPr id="6" name="Título 12"/>
          <p:cNvSpPr>
            <a:spLocks noGrp="1"/>
          </p:cNvSpPr>
          <p:nvPr>
            <p:ph type="title"/>
          </p:nvPr>
        </p:nvSpPr>
        <p:spPr>
          <a:xfrm>
            <a:off x="160955" y="116958"/>
            <a:ext cx="7543802" cy="691117"/>
          </a:xfrm>
        </p:spPr>
        <p:txBody>
          <a:bodyPr rtlCol="0">
            <a:noAutofit/>
          </a:bodyPr>
          <a:lstStyle/>
          <a:p>
            <a:pPr rtl="0"/>
            <a:r>
              <a:rPr lang="es-ES" sz="3600" dirty="0">
                <a:solidFill>
                  <a:schemeClr val="bg2">
                    <a:lumMod val="25000"/>
                  </a:schemeClr>
                </a:solidFill>
                <a:latin typeface="Bahnschrift SemiCondensed" panose="020B0502040204020203" pitchFamily="34" charset="0"/>
              </a:rPr>
              <a:t>Generalidades de los CREF</a:t>
            </a:r>
          </a:p>
        </p:txBody>
      </p:sp>
      <p:sp>
        <p:nvSpPr>
          <p:cNvPr id="4" name="Título 12"/>
          <p:cNvSpPr txBox="1">
            <a:spLocks/>
          </p:cNvSpPr>
          <p:nvPr/>
        </p:nvSpPr>
        <p:spPr>
          <a:xfrm>
            <a:off x="798909" y="1971313"/>
            <a:ext cx="7543802" cy="41379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endParaRPr lang="es-ES" sz="2400" dirty="0">
              <a:solidFill>
                <a:schemeClr val="bg2">
                  <a:lumMod val="25000"/>
                </a:schemeClr>
              </a:solidFill>
              <a:latin typeface="Bahnschrift SemiCondensed" panose="020B0502040204020203" pitchFamily="34" charset="0"/>
            </a:endParaRPr>
          </a:p>
        </p:txBody>
      </p:sp>
      <p:sp>
        <p:nvSpPr>
          <p:cNvPr id="2" name="TextBox 1">
            <a:extLst>
              <a:ext uri="{FF2B5EF4-FFF2-40B4-BE49-F238E27FC236}">
                <a16:creationId xmlns:a16="http://schemas.microsoft.com/office/drawing/2014/main" id="{9007B020-B543-BB4D-9647-726952A74EB6}"/>
              </a:ext>
            </a:extLst>
          </p:cNvPr>
          <p:cNvSpPr txBox="1"/>
          <p:nvPr/>
        </p:nvSpPr>
        <p:spPr>
          <a:xfrm>
            <a:off x="458667" y="835696"/>
            <a:ext cx="2390334" cy="369332"/>
          </a:xfrm>
          <a:prstGeom prst="rect">
            <a:avLst/>
          </a:prstGeom>
          <a:noFill/>
        </p:spPr>
        <p:txBody>
          <a:bodyPr wrap="none" rtlCol="0">
            <a:spAutoFit/>
          </a:bodyPr>
          <a:lstStyle/>
          <a:p>
            <a:r>
              <a:rPr lang="en-US" dirty="0" err="1"/>
              <a:t>Toma</a:t>
            </a:r>
            <a:r>
              <a:rPr lang="en-US" dirty="0"/>
              <a:t> </a:t>
            </a:r>
            <a:r>
              <a:rPr lang="en-US" dirty="0" err="1"/>
              <a:t>como</a:t>
            </a:r>
            <a:r>
              <a:rPr lang="en-US" dirty="0"/>
              <a:t> base el PSA</a:t>
            </a:r>
          </a:p>
        </p:txBody>
      </p:sp>
    </p:spTree>
    <p:extLst>
      <p:ext uri="{BB962C8B-B14F-4D97-AF65-F5344CB8AC3E}">
        <p14:creationId xmlns:p14="http://schemas.microsoft.com/office/powerpoint/2010/main" val="287138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Adjacency.thmx</Template>
  <TotalTime>3496</TotalTime>
  <Words>1011</Words>
  <Application>Microsoft Office PowerPoint</Application>
  <PresentationFormat>Presentación en pantalla (4:3)</PresentationFormat>
  <Paragraphs>121</Paragraphs>
  <Slides>14</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Bahnschrift SemiCondensed</vt:lpstr>
      <vt:lpstr>Calibri</vt:lpstr>
      <vt:lpstr>Cambria</vt:lpstr>
      <vt:lpstr>Nunito</vt:lpstr>
      <vt:lpstr>Adjacency</vt:lpstr>
      <vt:lpstr>                          Programa Reducción de Emisiones de Costa Rica: Plan Distribución de Beneficios  y CREF    </vt:lpstr>
      <vt:lpstr>Paquete de Preparación</vt:lpstr>
      <vt:lpstr>PLAN DE DISTRIBUCION DE  BENEFICOS</vt:lpstr>
      <vt:lpstr>QUIENES SON LOS PROPIETARIOS  DE LAS RE</vt:lpstr>
      <vt:lpstr>Presentación de PowerPoint</vt:lpstr>
      <vt:lpstr>CONTRATOS CREF</vt:lpstr>
      <vt:lpstr>   Evento de monitoreo y pago de contratos   Pago neto 7. 42 US$/(ha) </vt:lpstr>
      <vt:lpstr>Manual de condiciones generales del CREF  Información de contenido:</vt:lpstr>
      <vt:lpstr>Generalidades de los CREF</vt:lpstr>
      <vt:lpstr> Flujograma: selección de beneficiarios, contratos CREF </vt:lpstr>
      <vt:lpstr>Condiciones generales para participar de los contratos CREF</vt:lpstr>
      <vt:lpstr>Condiciones generales para participar de los contratos CREF</vt:lpstr>
      <vt:lpstr>Condiciones generales para participar de los contratos CREF</vt:lpstr>
      <vt:lpstr>¡Muchas Gracias! gquiros@fonafifo.go.cr!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Componentes del Contrato de venta de Reducción de Emisiones (ERPA)</dc:title>
  <dc:creator>Mariela</dc:creator>
  <cp:lastModifiedBy>Georgina Orozco</cp:lastModifiedBy>
  <cp:revision>55</cp:revision>
  <dcterms:created xsi:type="dcterms:W3CDTF">2020-05-07T18:08:38Z</dcterms:created>
  <dcterms:modified xsi:type="dcterms:W3CDTF">2020-11-10T01:27:25Z</dcterms:modified>
</cp:coreProperties>
</file>